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2" r:id="rId3"/>
    <p:sldId id="293" r:id="rId4"/>
    <p:sldId id="257" r:id="rId5"/>
    <p:sldId id="294" r:id="rId6"/>
    <p:sldId id="295" r:id="rId7"/>
    <p:sldId id="259" r:id="rId8"/>
    <p:sldId id="260" r:id="rId9"/>
    <p:sldId id="262" r:id="rId10"/>
    <p:sldId id="261" r:id="rId11"/>
    <p:sldId id="265" r:id="rId12"/>
    <p:sldId id="297" r:id="rId13"/>
    <p:sldId id="298" r:id="rId14"/>
    <p:sldId id="296" r:id="rId15"/>
    <p:sldId id="268" r:id="rId16"/>
    <p:sldId id="289" r:id="rId17"/>
    <p:sldId id="299" r:id="rId18"/>
    <p:sldId id="30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EDE2F6"/>
    <a:srgbClr val="E2CFF1"/>
    <a:srgbClr val="009242"/>
    <a:srgbClr val="FFFEEF"/>
    <a:srgbClr val="FEFC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8" autoAdjust="0"/>
    <p:restoredTop sz="99826" autoAdjust="0"/>
  </p:normalViewPr>
  <p:slideViewPr>
    <p:cSldViewPr>
      <p:cViewPr>
        <p:scale>
          <a:sx n="80" d="100"/>
          <a:sy n="80" d="100"/>
        </p:scale>
        <p:origin x="-141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E5B60C-FD06-49BF-B819-2004D8E7B3A3}" type="datetimeFigureOut">
              <a:rPr lang="ru-RU"/>
              <a:pPr>
                <a:defRPr/>
              </a:pPr>
              <a:t>25.10.2012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D604FB-2120-4B35-991F-EEC516C35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79BF2F-C40D-47F6-9A47-E5C7ACCD07C5}" type="datetimeFigureOut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07AC65-A84A-4878-B9D7-5CAAAAC02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4496AC-0B9D-4453-AE59-31D7C563A7F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D948-387A-4A9C-B15D-E4CFF06ACA34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F0D0D-51B3-4361-939B-7AD5EB129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22F6-FFBF-454D-97D0-DBF331283B12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82AA5-1C8B-4AB5-A58A-92F1D10A2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1F3F-E06C-4C03-ACF7-DE5B750FD389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FE21-0BD1-466F-BE55-89B5E228B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6868-8F94-47D9-9F34-4416C67D3795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F5DF-98EA-4380-BD2B-5E42281A7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64225-F0F8-41C8-9318-C185FAEF4486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0381F-C616-4473-B025-5EE05D6E7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8362D-8A39-423F-A2C7-D832F3F993A9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AC6B3-EBE5-4841-BA2F-82B196D8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F2B24-A362-4553-A13E-02348F0CDAF1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175D-D08E-4D8F-A54B-3E1EB99B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31F9-32FC-45A0-9A86-DBBE795ACAB6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429C-B431-43E4-A89F-081D0D405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B65A3-80D6-42B9-9008-0BC939D09F75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0D3C-7F74-4341-86E0-D4DAE3528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7ABBA-6513-4636-9EC7-7A5CE12998CE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4032-1F8A-44CA-84EF-A1A54D74B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2AE3E-588A-4D11-A2DC-A49ED776026C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5CDFD-E881-4735-B203-16C5EAE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6E2FC2-391C-4C64-97EF-C85B5F5DA542}" type="datetime1">
              <a:rPr lang="en-US"/>
              <a:pPr>
                <a:defRPr/>
              </a:pPr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479FBCF-CCC4-4241-AF2C-C499925BA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79388" y="1314450"/>
            <a:ext cx="88201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results of the VMC/VEX photometry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small phase angles: 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and the properties of the upper clouds of Venus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3435350"/>
            <a:ext cx="882015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4F2270"/>
                </a:solidFill>
              </a:rPr>
              <a:t>W.J. Markiewicz,  </a:t>
            </a:r>
            <a:r>
              <a:rPr lang="en-US" sz="2000" b="1" u="sng">
                <a:solidFill>
                  <a:srgbClr val="4F2270"/>
                </a:solidFill>
              </a:rPr>
              <a:t>E.V. Petrova</a:t>
            </a:r>
            <a:r>
              <a:rPr lang="en-US" sz="2000" b="1">
                <a:solidFill>
                  <a:srgbClr val="4F2270"/>
                </a:solidFill>
              </a:rPr>
              <a:t>,  O.S. Shalygina, </a:t>
            </a:r>
          </a:p>
          <a:p>
            <a:pPr algn="ctr">
              <a:spcAft>
                <a:spcPts val="600"/>
              </a:spcAft>
            </a:pPr>
            <a:r>
              <a:rPr lang="en-US" sz="2000" b="1">
                <a:solidFill>
                  <a:srgbClr val="4F2270"/>
                </a:solidFill>
              </a:rPr>
              <a:t>M. Almeida, D.V. Titov, S.S. Limaye, N.I. Ignatiev, T. Roatsch, and K.D. Matz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586038" y="5732463"/>
            <a:ext cx="33829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i="1">
                <a:solidFill>
                  <a:srgbClr val="4F2270"/>
                </a:solidFill>
              </a:rPr>
              <a:t>Solar System Symposium (3M-S</a:t>
            </a:r>
            <a:r>
              <a:rPr lang="en-US" b="1" i="1" baseline="30000">
                <a:solidFill>
                  <a:srgbClr val="4F2270"/>
                </a:solidFill>
              </a:rPr>
              <a:t>3</a:t>
            </a:r>
            <a:r>
              <a:rPr lang="en-US" b="1" i="1">
                <a:solidFill>
                  <a:srgbClr val="4F2270"/>
                </a:solidFill>
              </a:rPr>
              <a:t>) </a:t>
            </a:r>
          </a:p>
          <a:p>
            <a:pPr algn="ctr"/>
            <a:r>
              <a:rPr lang="en-US" b="1" i="1">
                <a:solidFill>
                  <a:srgbClr val="4F2270"/>
                </a:solidFill>
              </a:rPr>
              <a:t>Moscow, October </a:t>
            </a:r>
            <a:r>
              <a:rPr lang="ru-RU" b="1" i="1">
                <a:solidFill>
                  <a:srgbClr val="4F2270"/>
                </a:solidFill>
              </a:rPr>
              <a:t>2012</a:t>
            </a:r>
            <a:endParaRPr lang="en-US" b="1" i="1">
              <a:solidFill>
                <a:srgbClr val="4F227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C90D9-2E7E-4A65-BD0B-8DA977914746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078" name="AutoShape 9" descr="Самые необычные явления природы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AutoShape 11" descr="Самые необычные явления природы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71450"/>
            <a:ext cx="9826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logo_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15888"/>
            <a:ext cx="16017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568B-8DFC-4112-95C9-F7B9B4940AD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977900" y="207963"/>
            <a:ext cx="67643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factors can produce </a:t>
            </a:r>
            <a:r>
              <a:rPr lang="en-US" sz="2800" b="1" i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(0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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&gt; </a:t>
            </a:r>
            <a:r>
              <a:rPr lang="en-US" sz="2800" b="1" i="1" dirty="0" err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Bmax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(17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)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and steeper </a:t>
            </a:r>
            <a:r>
              <a:rPr lang="el-GR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en-US" sz="2800" b="1" i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/</a:t>
            </a:r>
            <a:r>
              <a:rPr lang="el-GR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Δ</a:t>
            </a:r>
            <a:r>
              <a:rPr lang="el-GR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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Symbol"/>
              </a:rPr>
              <a:t>?</a:t>
            </a: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79388" y="5365750"/>
            <a:ext cx="8601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(</a:t>
            </a:r>
            <a:r>
              <a:rPr lang="en-US" sz="2000" b="1">
                <a:solidFill>
                  <a:srgbClr val="4F2270"/>
                </a:solidFill>
              </a:rPr>
              <a:t>2) The </a:t>
            </a:r>
            <a:r>
              <a:rPr lang="en-US" sz="2000" b="1" u="sng">
                <a:solidFill>
                  <a:srgbClr val="4F2270"/>
                </a:solidFill>
              </a:rPr>
              <a:t>refractive index </a:t>
            </a:r>
          </a:p>
          <a:p>
            <a:r>
              <a:rPr lang="en-US" sz="2000" b="1">
                <a:solidFill>
                  <a:srgbClr val="4F2270"/>
                </a:solidFill>
              </a:rPr>
              <a:t>	of mode-2 particles is higher at the levels sounded by NIR   </a:t>
            </a:r>
            <a:r>
              <a:rPr lang="en-US" sz="2000" b="1">
                <a:solidFill>
                  <a:srgbClr val="4F2270"/>
                </a:solidFill>
                <a:sym typeface="Wingdings" pitchFamily="2" charset="2"/>
              </a:rPr>
              <a:t></a:t>
            </a:r>
            <a:endParaRPr lang="en-US" sz="2800" b="1">
              <a:solidFill>
                <a:srgbClr val="00B050"/>
              </a:solidFill>
              <a:sym typeface="Wingdings" pitchFamily="2" charset="2"/>
            </a:endParaRPr>
          </a:p>
          <a:p>
            <a:endParaRPr lang="en-US" sz="2000" b="1">
              <a:solidFill>
                <a:srgbClr val="4F2270"/>
              </a:solidFill>
              <a:sym typeface="Wingdings" pitchFamily="2" charset="2"/>
            </a:endParaRPr>
          </a:p>
        </p:txBody>
      </p:sp>
      <p:grpSp>
        <p:nvGrpSpPr>
          <p:cNvPr id="11269" name="Группа 35"/>
          <p:cNvGrpSpPr>
            <a:grpSpLocks/>
          </p:cNvGrpSpPr>
          <p:nvPr/>
        </p:nvGrpSpPr>
        <p:grpSpPr bwMode="auto">
          <a:xfrm>
            <a:off x="179388" y="1341438"/>
            <a:ext cx="8624887" cy="4300537"/>
            <a:chOff x="179512" y="1340768"/>
            <a:chExt cx="8624508" cy="4300929"/>
          </a:xfrm>
        </p:grpSpPr>
        <p:grpSp>
          <p:nvGrpSpPr>
            <p:cNvPr id="11275" name="Group 12"/>
            <p:cNvGrpSpPr>
              <a:grpSpLocks/>
            </p:cNvGrpSpPr>
            <p:nvPr/>
          </p:nvGrpSpPr>
          <p:grpSpPr bwMode="auto">
            <a:xfrm>
              <a:off x="179512" y="1340768"/>
              <a:ext cx="8624508" cy="4300929"/>
              <a:chOff x="251520" y="1573913"/>
              <a:chExt cx="8134752" cy="4301488"/>
            </a:xfrm>
          </p:grpSpPr>
          <p:sp>
            <p:nvSpPr>
              <p:cNvPr id="3" name="TextBox 4"/>
              <p:cNvSpPr txBox="1">
                <a:spLocks noChangeArrowheads="1"/>
              </p:cNvSpPr>
              <p:nvPr/>
            </p:nvSpPr>
            <p:spPr bwMode="auto">
              <a:xfrm>
                <a:off x="387773" y="2150302"/>
                <a:ext cx="7998499" cy="3725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dirty="0">
                    <a:solidFill>
                      <a:srgbClr val="4F2270"/>
                    </a:solidFill>
                  </a:rPr>
                  <a:t>mode 1,  </a:t>
                </a:r>
                <a:r>
                  <a:rPr lang="en-US" sz="2000" b="1" i="1" dirty="0" err="1">
                    <a:solidFill>
                      <a:srgbClr val="4F2270"/>
                    </a:solidFill>
                  </a:rPr>
                  <a:t>R</a:t>
                </a:r>
                <a:r>
                  <a:rPr lang="en-US" sz="2000" b="1" i="1" baseline="-25000" dirty="0" err="1">
                    <a:solidFill>
                      <a:srgbClr val="4F2270"/>
                    </a:solidFill>
                  </a:rPr>
                  <a:t>eff</a:t>
                </a:r>
                <a:r>
                  <a:rPr lang="en-US" sz="2000" b="1" i="1" baseline="-25000" dirty="0">
                    <a:solidFill>
                      <a:srgbClr val="4F2270"/>
                    </a:solidFill>
                  </a:rPr>
                  <a:t> </a:t>
                </a:r>
                <a:r>
                  <a:rPr lang="en-US" sz="2000" b="1" dirty="0">
                    <a:solidFill>
                      <a:srgbClr val="4F2270"/>
                    </a:solidFill>
                  </a:rPr>
                  <a:t>= 0.23 </a:t>
                </a:r>
                <a:r>
                  <a:rPr lang="en-US" sz="2000" b="1" dirty="0">
                    <a:solidFill>
                      <a:srgbClr val="4F2270"/>
                    </a:solidFill>
                    <a:latin typeface="Symbol" pitchFamily="18" charset="2"/>
                  </a:rPr>
                  <a:t>m</a:t>
                </a:r>
                <a:r>
                  <a:rPr lang="en-US" sz="2000" b="1" dirty="0">
                    <a:solidFill>
                      <a:srgbClr val="4F2270"/>
                    </a:solidFill>
                  </a:rPr>
                  <a:t>m	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  </a:t>
                </a: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flattens the phase profile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 			</a:t>
                </a:r>
              </a:p>
              <a:p>
                <a:pPr>
                  <a:defRPr/>
                </a:pP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mode 2’,</a:t>
                </a:r>
                <a:r>
                  <a:rPr lang="en-US" sz="2000" b="1" i="1" dirty="0">
                    <a:solidFill>
                      <a:srgbClr val="4F2270"/>
                    </a:solidFill>
                    <a:sym typeface="Wingdings" pitchFamily="2" charset="2"/>
                  </a:rPr>
                  <a:t>  </a:t>
                </a:r>
                <a:r>
                  <a:rPr lang="en-US" sz="2000" b="1" i="1" dirty="0" err="1">
                    <a:solidFill>
                      <a:srgbClr val="4F2270"/>
                    </a:solidFill>
                    <a:sym typeface="Wingdings" pitchFamily="2" charset="2"/>
                  </a:rPr>
                  <a:t>R</a:t>
                </a:r>
                <a:r>
                  <a:rPr lang="en-US" sz="2000" b="1" i="1" baseline="-25000" dirty="0" err="1">
                    <a:solidFill>
                      <a:srgbClr val="4F2270"/>
                    </a:solidFill>
                  </a:rPr>
                  <a:t>eff</a:t>
                </a:r>
                <a:r>
                  <a:rPr lang="en-US" sz="2000" b="1" i="1" dirty="0">
                    <a:solidFill>
                      <a:srgbClr val="4F2270"/>
                    </a:solidFill>
                    <a:sym typeface="Wingdings" pitchFamily="2" charset="2"/>
                  </a:rPr>
                  <a:t> 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= 1.6 </a:t>
                </a:r>
                <a:r>
                  <a:rPr lang="en-US" sz="2000" b="1" dirty="0">
                    <a:solidFill>
                      <a:srgbClr val="4F2270"/>
                    </a:solidFill>
                    <a:latin typeface="Symbol" pitchFamily="18" charset="2"/>
                  </a:rPr>
                  <a:t>m</a:t>
                </a:r>
                <a:r>
                  <a:rPr lang="en-US" sz="2000" b="1" dirty="0">
                    <a:solidFill>
                      <a:srgbClr val="4F2270"/>
                    </a:solidFill>
                  </a:rPr>
                  <a:t>m	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  </a:t>
                </a: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somewhat shifts Max and Min to 0</a:t>
                </a:r>
                <a:r>
                  <a:rPr lang="en-US" b="1" dirty="0">
                    <a:solidFill>
                      <a:srgbClr val="4F2270"/>
                    </a:solidFill>
                    <a:sym typeface="Symbol" pitchFamily="18" charset="2"/>
                  </a:rPr>
                  <a:t></a:t>
                </a: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 phase </a:t>
                </a:r>
              </a:p>
              <a:p>
                <a:pPr>
                  <a:defRPr/>
                </a:pP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			       (destroys glory)</a:t>
                </a:r>
              </a:p>
              <a:p>
                <a:pPr>
                  <a:defRPr/>
                </a:pP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mode 3,  </a:t>
                </a:r>
                <a:r>
                  <a:rPr lang="en-US" sz="2000" b="1" i="1" dirty="0" err="1">
                    <a:solidFill>
                      <a:srgbClr val="4F2270"/>
                    </a:solidFill>
                    <a:sym typeface="Wingdings" pitchFamily="2" charset="2"/>
                  </a:rPr>
                  <a:t>R</a:t>
                </a:r>
                <a:r>
                  <a:rPr lang="en-US" sz="2000" b="1" i="1" baseline="-25000" dirty="0" err="1">
                    <a:solidFill>
                      <a:srgbClr val="4F2270"/>
                    </a:solidFill>
                  </a:rPr>
                  <a:t>eff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 </a:t>
                </a:r>
                <a:r>
                  <a:rPr lang="en-US" sz="2000" b="1" dirty="0">
                    <a:solidFill>
                      <a:srgbClr val="4F2270"/>
                    </a:solidFill>
                    <a:sym typeface="Symbol" pitchFamily="18" charset="2"/>
                  </a:rPr>
                  <a:t>&gt; 2.7 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 </a:t>
                </a:r>
                <a:r>
                  <a:rPr lang="en-US" sz="2000" b="1" dirty="0">
                    <a:solidFill>
                      <a:srgbClr val="4F2270"/>
                    </a:solidFill>
                    <a:latin typeface="Symbol" pitchFamily="18" charset="2"/>
                  </a:rPr>
                  <a:t>m</a:t>
                </a:r>
                <a:r>
                  <a:rPr lang="en-US" sz="2000" b="1" dirty="0">
                    <a:solidFill>
                      <a:srgbClr val="4F2270"/>
                    </a:solidFill>
                  </a:rPr>
                  <a:t>m  </a:t>
                </a:r>
              </a:p>
              <a:p>
                <a:pPr>
                  <a:defRPr/>
                </a:pP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          - if liquid (spherical)	</a:t>
                </a:r>
              </a:p>
              <a:p>
                <a:pPr>
                  <a:defRPr/>
                </a:pP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	  if H</a:t>
                </a:r>
                <a:r>
                  <a:rPr lang="en-US" sz="2000" b="1" baseline="-25000" dirty="0">
                    <a:solidFill>
                      <a:srgbClr val="4F2270"/>
                    </a:solidFill>
                    <a:sym typeface="Wingdings" pitchFamily="2" charset="2"/>
                  </a:rPr>
                  <a:t>2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SO</a:t>
                </a:r>
                <a:r>
                  <a:rPr lang="en-US" sz="2000" b="1" baseline="-25000" dirty="0">
                    <a:solidFill>
                      <a:srgbClr val="4F2270"/>
                    </a:solidFill>
                    <a:sym typeface="Wingdings" pitchFamily="2" charset="2"/>
                  </a:rPr>
                  <a:t>4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               </a:t>
                </a: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makes additional features near 0</a:t>
                </a:r>
                <a:r>
                  <a:rPr lang="en-US" b="1" dirty="0">
                    <a:solidFill>
                      <a:srgbClr val="4F2270"/>
                    </a:solidFill>
                    <a:sym typeface="Symbol" pitchFamily="18" charset="2"/>
                  </a:rPr>
                  <a:t></a:t>
                </a: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 phase</a:t>
                </a:r>
              </a:p>
              <a:p>
                <a:pPr>
                  <a:defRPr/>
                </a:pP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	  if </a:t>
                </a:r>
                <a:r>
                  <a:rPr lang="en-US" sz="2000" b="1" i="1" dirty="0" err="1">
                    <a:solidFill>
                      <a:srgbClr val="4F2270"/>
                    </a:solidFill>
                    <a:sym typeface="Wingdings" pitchFamily="2" charset="2"/>
                  </a:rPr>
                  <a:t>m</a:t>
                </a:r>
                <a:r>
                  <a:rPr lang="en-US" sz="2000" b="1" i="1" baseline="-25000" dirty="0" err="1">
                    <a:solidFill>
                      <a:srgbClr val="4F2270"/>
                    </a:solidFill>
                    <a:sym typeface="Wingdings" pitchFamily="2" charset="2"/>
                  </a:rPr>
                  <a:t>r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 is higher    </a:t>
                </a:r>
                <a:r>
                  <a:rPr lang="en-US" b="1" i="1" dirty="0">
                    <a:solidFill>
                      <a:srgbClr val="4F2270"/>
                    </a:solidFill>
                    <a:sym typeface="Wingdings" pitchFamily="2" charset="2"/>
                  </a:rPr>
                  <a:t>B</a:t>
                </a: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(0</a:t>
                </a:r>
                <a:r>
                  <a:rPr lang="en-US" b="1" dirty="0">
                    <a:solidFill>
                      <a:srgbClr val="4F2270"/>
                    </a:solidFill>
                    <a:sym typeface="Symbol" pitchFamily="18" charset="2"/>
                  </a:rPr>
                  <a:t></a:t>
                </a:r>
                <a:r>
                  <a:rPr lang="en-US" b="1" dirty="0">
                    <a:solidFill>
                      <a:srgbClr val="4F2270"/>
                    </a:solidFill>
                    <a:sym typeface="Wingdings" pitchFamily="2" charset="2"/>
                  </a:rPr>
                  <a:t>) can be increased, but </a:t>
                </a:r>
                <a:r>
                  <a:rPr lang="en-US" b="1" dirty="0">
                    <a:solidFill>
                      <a:srgbClr val="4F2270"/>
                    </a:solidFill>
                    <a:latin typeface="Symbol" pitchFamily="18" charset="2"/>
                  </a:rPr>
                  <a:t>D</a:t>
                </a:r>
                <a:r>
                  <a:rPr lang="en-US" b="1" i="1" dirty="0">
                    <a:solidFill>
                      <a:srgbClr val="4F2270"/>
                    </a:solidFill>
                  </a:rPr>
                  <a:t>B</a:t>
                </a:r>
                <a:r>
                  <a:rPr lang="en-US" b="1" dirty="0">
                    <a:solidFill>
                      <a:srgbClr val="4F2270"/>
                    </a:solidFill>
                  </a:rPr>
                  <a:t>/</a:t>
                </a:r>
                <a:r>
                  <a:rPr lang="en-US" b="1" dirty="0" err="1">
                    <a:solidFill>
                      <a:srgbClr val="4F2270"/>
                    </a:solidFill>
                    <a:latin typeface="Symbol" pitchFamily="18" charset="2"/>
                  </a:rPr>
                  <a:t>Da</a:t>
                </a:r>
                <a:r>
                  <a:rPr lang="en-US" b="1" dirty="0">
                    <a:solidFill>
                      <a:srgbClr val="4F2270"/>
                    </a:solidFill>
                    <a:latin typeface="Symbol" pitchFamily="18" charset="2"/>
                  </a:rPr>
                  <a:t> </a:t>
                </a:r>
                <a:r>
                  <a:rPr lang="en-US" b="1" dirty="0">
                    <a:solidFill>
                      <a:srgbClr val="4F2270"/>
                    </a:solidFill>
                  </a:rPr>
                  <a:t>decreases</a:t>
                </a:r>
              </a:p>
              <a:p>
                <a:pPr>
                  <a:defRPr/>
                </a:pPr>
                <a:r>
                  <a:rPr lang="en-US" b="1" dirty="0">
                    <a:solidFill>
                      <a:srgbClr val="4F2270"/>
                    </a:solidFill>
                  </a:rPr>
                  <a:t>			       (destroys glory)</a:t>
                </a:r>
              </a:p>
              <a:p>
                <a:pPr>
                  <a:defRPr/>
                </a:pP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          - if solid (crystals?) 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  <a:sym typeface="Wingdings" pitchFamily="2" charset="2"/>
                  </a:rPr>
                  <a:t> 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The single scattering phase function of randomly 				   oriented </a:t>
                </a:r>
                <a:r>
                  <a:rPr lang="en-US" b="1" dirty="0" err="1">
                    <a:solidFill>
                      <a:srgbClr val="4F2270"/>
                    </a:solidFill>
                    <a:latin typeface="+mn-lt"/>
                  </a:rPr>
                  <a:t>polydisperse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 crystals is flat at phase angles 				   larger than 30 degree. </a:t>
                </a:r>
                <a:r>
                  <a:rPr lang="en-US" sz="2000" b="1" dirty="0">
                    <a:solidFill>
                      <a:srgbClr val="4F2270"/>
                    </a:solidFill>
                    <a:sym typeface="Wingdings" pitchFamily="2" charset="2"/>
                  </a:rPr>
                  <a:t>		</a:t>
                </a:r>
                <a:r>
                  <a:rPr lang="en-US" sz="2000" b="1" dirty="0">
                    <a:solidFill>
                      <a:srgbClr val="000000"/>
                    </a:solidFill>
                    <a:sym typeface="Wingdings" pitchFamily="2" charset="2"/>
                  </a:rPr>
                  <a:t>		</a:t>
                </a:r>
                <a:r>
                  <a:rPr lang="en-US" b="1" dirty="0">
                    <a:solidFill>
                      <a:srgbClr val="000000"/>
                    </a:solidFill>
                    <a:sym typeface="Wingdings" pitchFamily="2" charset="2"/>
                  </a:rPr>
                  <a:t>	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TextBox 11"/>
              <p:cNvSpPr txBox="1">
                <a:spLocks noChangeArrowheads="1"/>
              </p:cNvSpPr>
              <p:nvPr/>
            </p:nvSpPr>
            <p:spPr bwMode="auto">
              <a:xfrm>
                <a:off x="251520" y="1573913"/>
                <a:ext cx="6862421" cy="400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4F2270"/>
                    </a:solidFill>
                  </a:rPr>
                  <a:t>(1) Particles of other </a:t>
                </a:r>
                <a:r>
                  <a:rPr lang="en-US" sz="2000" b="1" u="sng">
                    <a:solidFill>
                      <a:srgbClr val="4F2270"/>
                    </a:solidFill>
                  </a:rPr>
                  <a:t>sizes </a:t>
                </a:r>
                <a:r>
                  <a:rPr lang="en-US" sz="2000" b="1">
                    <a:solidFill>
                      <a:srgbClr val="4F2270"/>
                    </a:solidFill>
                  </a:rPr>
                  <a:t>may be present in addition to mode 2</a:t>
                </a:r>
              </a:p>
            </p:txBody>
          </p:sp>
        </p:grpSp>
        <p:cxnSp>
          <p:nvCxnSpPr>
            <p:cNvPr id="33" name="Прямая соединительная линия 32"/>
            <p:cNvCxnSpPr/>
            <p:nvPr/>
          </p:nvCxnSpPr>
          <p:spPr>
            <a:xfrm>
              <a:off x="8388113" y="2133002"/>
              <a:ext cx="287325" cy="0"/>
            </a:xfrm>
            <a:prstGeom prst="line">
              <a:avLst/>
            </a:prstGeom>
            <a:ln w="63500">
              <a:solidFill>
                <a:srgbClr val="C00000"/>
              </a:solidFill>
            </a:ln>
            <a:effectLst>
              <a:outerShdw blurRad="50800" dist="38100" dir="1260000" algn="ctr" rotWithShape="0">
                <a:schemeClr val="bg1">
                  <a:lumMod val="5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8207375" y="5292725"/>
            <a:ext cx="542925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>
            <a:off x="8388350" y="3633788"/>
            <a:ext cx="287338" cy="0"/>
          </a:xfrm>
          <a:prstGeom prst="line">
            <a:avLst/>
          </a:prstGeom>
          <a:ln w="63500">
            <a:solidFill>
              <a:srgbClr val="C00000"/>
            </a:solidFill>
          </a:ln>
          <a:effectLst>
            <a:outerShdw blurRad="50800" dist="38100" dir="126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 bwMode="auto">
          <a:xfrm>
            <a:off x="8388350" y="4076700"/>
            <a:ext cx="287338" cy="0"/>
          </a:xfrm>
          <a:prstGeom prst="line">
            <a:avLst/>
          </a:prstGeom>
          <a:ln w="63500">
            <a:solidFill>
              <a:srgbClr val="C00000"/>
            </a:solidFill>
          </a:ln>
          <a:effectLst>
            <a:outerShdw blurRad="50800" dist="38100" dir="126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8388350" y="4508500"/>
            <a:ext cx="287338" cy="0"/>
          </a:xfrm>
          <a:prstGeom prst="line">
            <a:avLst/>
          </a:prstGeom>
          <a:ln w="63500">
            <a:solidFill>
              <a:srgbClr val="C00000"/>
            </a:solidFill>
          </a:ln>
          <a:effectLst>
            <a:outerShdw blurRad="50800" dist="38100" dir="126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 bwMode="auto">
          <a:xfrm>
            <a:off x="8388350" y="2492375"/>
            <a:ext cx="287338" cy="0"/>
          </a:xfrm>
          <a:prstGeom prst="line">
            <a:avLst/>
          </a:prstGeom>
          <a:ln w="63500">
            <a:solidFill>
              <a:srgbClr val="C00000"/>
            </a:solidFill>
          </a:ln>
          <a:effectLst>
            <a:outerShdw blurRad="50800" dist="38100" dir="1260000" algn="ctr" rotWithShape="0">
              <a:schemeClr val="bg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9F622-D6B4-4635-ACCC-3D3221B510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l="14304" t="23729" r="22801" b="18932"/>
          <a:stretch>
            <a:fillRect/>
          </a:stretch>
        </p:blipFill>
        <p:spPr bwMode="auto">
          <a:xfrm>
            <a:off x="250825" y="1196975"/>
            <a:ext cx="356393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l="7437" t="24536" r="1076" b="16106"/>
          <a:stretch>
            <a:fillRect/>
          </a:stretch>
        </p:blipFill>
        <p:spPr bwMode="auto">
          <a:xfrm>
            <a:off x="4284663" y="1268413"/>
            <a:ext cx="4608512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79425" y="187325"/>
            <a:ext cx="7127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Mode-2 droplets with a higher refractive index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4716463" y="836613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Measured and modeled phase profiles</a:t>
            </a: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900113" y="836613"/>
            <a:ext cx="2263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Single scattering</a:t>
            </a:r>
          </a:p>
        </p:txBody>
      </p:sp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1619250" y="5949950"/>
            <a:ext cx="6121400" cy="706438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4F2270"/>
                </a:solidFill>
              </a:rPr>
              <a:t>The model with </a:t>
            </a:r>
            <a:r>
              <a:rPr lang="en-US" sz="2000" b="1" i="1">
                <a:solidFill>
                  <a:srgbClr val="4F2270"/>
                </a:solidFill>
              </a:rPr>
              <a:t>m</a:t>
            </a:r>
            <a:r>
              <a:rPr lang="en-US" sz="2000" b="1" i="1" baseline="-25000">
                <a:solidFill>
                  <a:srgbClr val="4F2270"/>
                </a:solidFill>
              </a:rPr>
              <a:t>r</a:t>
            </a:r>
            <a:r>
              <a:rPr lang="en-US" sz="2000" b="1">
                <a:solidFill>
                  <a:srgbClr val="4F2270"/>
                </a:solidFill>
              </a:rPr>
              <a:t>=1.48 fits best the phase profile </a:t>
            </a:r>
          </a:p>
          <a:p>
            <a:pPr algn="ctr"/>
            <a:r>
              <a:rPr lang="en-US" sz="2000" b="1">
                <a:solidFill>
                  <a:srgbClr val="4F2270"/>
                </a:solidFill>
              </a:rPr>
              <a:t>measured in NIR #1809 at the specified region</a:t>
            </a:r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.</a:t>
            </a:r>
            <a:endParaRPr lang="en-US" sz="2000" b="1">
              <a:solidFill>
                <a:srgbClr val="4F2270"/>
              </a:solidFill>
            </a:endParaRP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7667625" y="1628775"/>
            <a:ext cx="72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NIR</a:t>
            </a:r>
            <a:endParaRPr lang="ru-RU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AD1F8-3267-4158-B28C-AE5B15035CE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79425" y="187325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 with the previous estimates of </a:t>
            </a:r>
            <a:r>
              <a:rPr lang="en-US" sz="2800" b="1" i="1" dirty="0" err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i="1" baseline="-25000" dirty="0" err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endParaRPr lang="en-US" sz="2800" b="1" i="1" baseline="-25000" dirty="0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611188" y="908050"/>
            <a:ext cx="1439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4F2270"/>
                </a:solidFill>
              </a:rPr>
              <a:t>m</a:t>
            </a:r>
            <a:r>
              <a:rPr lang="en-US" sz="2400" b="1" i="1" baseline="-25000">
                <a:solidFill>
                  <a:srgbClr val="4F2270"/>
                </a:solidFill>
              </a:rPr>
              <a:t>r</a:t>
            </a:r>
            <a:r>
              <a:rPr lang="en-US" sz="2400" b="1">
                <a:solidFill>
                  <a:srgbClr val="4F2270"/>
                </a:solidFill>
              </a:rPr>
              <a:t> </a:t>
            </a:r>
            <a:r>
              <a:rPr lang="en-US" sz="2400" b="1">
                <a:solidFill>
                  <a:srgbClr val="4F2270"/>
                </a:solidFill>
                <a:sym typeface="Symbol" pitchFamily="18" charset="2"/>
              </a:rPr>
              <a:t>&gt; </a:t>
            </a:r>
            <a:r>
              <a:rPr lang="en-US" sz="2400" b="1">
                <a:solidFill>
                  <a:srgbClr val="4F2270"/>
                </a:solidFill>
              </a:rPr>
              <a:t>1.44</a:t>
            </a:r>
            <a:endParaRPr lang="ru-RU" sz="2000" b="1">
              <a:solidFill>
                <a:srgbClr val="4F2270"/>
              </a:solidFill>
            </a:endParaRPr>
          </a:p>
        </p:txBody>
      </p:sp>
      <p:sp>
        <p:nvSpPr>
          <p:cNvPr id="13317" name="TextBox 21"/>
          <p:cNvSpPr txBox="1">
            <a:spLocks noChangeArrowheads="1"/>
          </p:cNvSpPr>
          <p:nvPr/>
        </p:nvSpPr>
        <p:spPr bwMode="auto">
          <a:xfrm>
            <a:off x="250825" y="2133600"/>
            <a:ext cx="1881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Obtained from </a:t>
            </a:r>
          </a:p>
          <a:p>
            <a:r>
              <a:rPr lang="en-US" b="1">
                <a:solidFill>
                  <a:srgbClr val="4F2270"/>
                </a:solidFill>
              </a:rPr>
              <a:t>the experiments</a:t>
            </a:r>
          </a:p>
          <a:p>
            <a:r>
              <a:rPr lang="en-US" b="1">
                <a:solidFill>
                  <a:srgbClr val="4F2270"/>
                </a:solidFill>
              </a:rPr>
              <a:t>on the PV-probes </a:t>
            </a:r>
          </a:p>
          <a:p>
            <a:r>
              <a:rPr lang="en-US">
                <a:solidFill>
                  <a:srgbClr val="4F2270"/>
                </a:solidFill>
              </a:rPr>
              <a:t>(Toon et al., 1982)</a:t>
            </a:r>
            <a:endParaRPr lang="ru-RU">
              <a:solidFill>
                <a:srgbClr val="4F2270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429000"/>
            <a:ext cx="30003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/>
          <p:nvPr/>
        </p:nvCxnSpPr>
        <p:spPr>
          <a:xfrm>
            <a:off x="1835150" y="1341438"/>
            <a:ext cx="649288" cy="1871662"/>
          </a:xfrm>
          <a:prstGeom prst="straightConnector1">
            <a:avLst/>
          </a:prstGeom>
          <a:ln w="41275">
            <a:solidFill>
              <a:srgbClr val="4F22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0" name="Группа 31"/>
          <p:cNvGrpSpPr>
            <a:grpSpLocks/>
          </p:cNvGrpSpPr>
          <p:nvPr/>
        </p:nvGrpSpPr>
        <p:grpSpPr bwMode="auto">
          <a:xfrm>
            <a:off x="3635375" y="836613"/>
            <a:ext cx="5287963" cy="3117850"/>
            <a:chOff x="3635896" y="836712"/>
            <a:chExt cx="5287516" cy="3118098"/>
          </a:xfrm>
        </p:grpSpPr>
        <p:grpSp>
          <p:nvGrpSpPr>
            <p:cNvPr id="13327" name="Группа 10"/>
            <p:cNvGrpSpPr>
              <a:grpSpLocks/>
            </p:cNvGrpSpPr>
            <p:nvPr/>
          </p:nvGrpSpPr>
          <p:grpSpPr bwMode="auto">
            <a:xfrm>
              <a:off x="3635896" y="836712"/>
              <a:ext cx="5287516" cy="3118098"/>
              <a:chOff x="3203848" y="1700808"/>
              <a:chExt cx="5287516" cy="3118098"/>
            </a:xfrm>
          </p:grpSpPr>
          <p:pic>
            <p:nvPicPr>
              <p:cNvPr id="1333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7864" y="2132856"/>
                <a:ext cx="5143500" cy="2686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32" name="TextBox 9"/>
              <p:cNvSpPr txBox="1">
                <a:spLocks noChangeArrowheads="1"/>
              </p:cNvSpPr>
              <p:nvPr/>
            </p:nvSpPr>
            <p:spPr bwMode="auto">
              <a:xfrm>
                <a:off x="3203848" y="1700808"/>
                <a:ext cx="349999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rgbClr val="4F2270"/>
                    </a:solidFill>
                  </a:rPr>
                  <a:t>H</a:t>
                </a:r>
                <a:r>
                  <a:rPr lang="en-US" sz="2400" b="1" baseline="-25000">
                    <a:solidFill>
                      <a:srgbClr val="4F2270"/>
                    </a:solidFill>
                  </a:rPr>
                  <a:t>2</a:t>
                </a:r>
                <a:r>
                  <a:rPr lang="en-US" sz="2400" b="1">
                    <a:solidFill>
                      <a:srgbClr val="4F2270"/>
                    </a:solidFill>
                  </a:rPr>
                  <a:t>SO</a:t>
                </a:r>
                <a:r>
                  <a:rPr lang="en-US" sz="2400" b="1" baseline="-25000">
                    <a:solidFill>
                      <a:srgbClr val="4F2270"/>
                    </a:solidFill>
                  </a:rPr>
                  <a:t>4</a:t>
                </a:r>
                <a:r>
                  <a:rPr lang="en-US" sz="2400" b="1">
                    <a:solidFill>
                      <a:srgbClr val="4F2270"/>
                    </a:solidFill>
                  </a:rPr>
                  <a:t> </a:t>
                </a:r>
                <a:r>
                  <a:rPr lang="en-US" b="1">
                    <a:solidFill>
                      <a:srgbClr val="4F2270"/>
                    </a:solidFill>
                  </a:rPr>
                  <a:t> </a:t>
                </a:r>
                <a:r>
                  <a:rPr lang="en-US">
                    <a:solidFill>
                      <a:srgbClr val="4F2270"/>
                    </a:solidFill>
                  </a:rPr>
                  <a:t>(Palmer &amp; Willams, 1975)</a:t>
                </a:r>
                <a:endParaRPr lang="ru-RU">
                  <a:solidFill>
                    <a:srgbClr val="4F2270"/>
                  </a:solidFill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3923210" y="2432276"/>
              <a:ext cx="1368309" cy="215917"/>
            </a:xfrm>
            <a:prstGeom prst="rect">
              <a:avLst/>
            </a:prstGeom>
            <a:solidFill>
              <a:srgbClr val="E2CFF1">
                <a:alpha val="23000"/>
              </a:srgbClr>
            </a:solidFill>
            <a:ln w="9525">
              <a:solidFill>
                <a:srgbClr val="4F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80347" y="3213388"/>
              <a:ext cx="4895436" cy="215917"/>
            </a:xfrm>
            <a:prstGeom prst="rect">
              <a:avLst/>
            </a:prstGeom>
            <a:solidFill>
              <a:srgbClr val="E2CFF1">
                <a:alpha val="23000"/>
              </a:srgbClr>
            </a:solidFill>
            <a:ln w="9525">
              <a:solidFill>
                <a:srgbClr val="4F22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330" name="TextBox 30"/>
            <p:cNvSpPr txBox="1">
              <a:spLocks noChangeArrowheads="1"/>
            </p:cNvSpPr>
            <p:nvPr/>
          </p:nvSpPr>
          <p:spPr bwMode="auto">
            <a:xfrm>
              <a:off x="5868144" y="3181077"/>
              <a:ext cx="265675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4F2270"/>
                  </a:solidFill>
                </a:rPr>
                <a:t>(1974, ground-based polarimetry)</a:t>
              </a:r>
              <a:endParaRPr lang="ru-RU" sz="1400">
                <a:solidFill>
                  <a:srgbClr val="4F2270"/>
                </a:solidFill>
              </a:endParaRP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>
            <a:off x="1908175" y="1341438"/>
            <a:ext cx="2016125" cy="1223962"/>
          </a:xfrm>
          <a:prstGeom prst="straightConnector1">
            <a:avLst/>
          </a:prstGeom>
          <a:ln w="41275">
            <a:solidFill>
              <a:srgbClr val="4F22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87550" y="1493838"/>
            <a:ext cx="2008188" cy="2871787"/>
          </a:xfrm>
          <a:prstGeom prst="straightConnector1">
            <a:avLst/>
          </a:prstGeom>
          <a:ln w="41275">
            <a:solidFill>
              <a:srgbClr val="4F22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23" name="Группа 38"/>
          <p:cNvGrpSpPr>
            <a:grpSpLocks/>
          </p:cNvGrpSpPr>
          <p:nvPr/>
        </p:nvGrpSpPr>
        <p:grpSpPr bwMode="auto">
          <a:xfrm>
            <a:off x="3779838" y="4076700"/>
            <a:ext cx="4752975" cy="2690813"/>
            <a:chOff x="3779912" y="4077072"/>
            <a:chExt cx="4752528" cy="2690614"/>
          </a:xfrm>
        </p:grpSpPr>
        <p:pic>
          <p:nvPicPr>
            <p:cNvPr id="13324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4437112"/>
              <a:ext cx="4598160" cy="233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TextBox 33"/>
            <p:cNvSpPr txBox="1">
              <a:spLocks noChangeArrowheads="1"/>
            </p:cNvSpPr>
            <p:nvPr/>
          </p:nvSpPr>
          <p:spPr bwMode="auto">
            <a:xfrm>
              <a:off x="4211960" y="4077072"/>
              <a:ext cx="4320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4F2270"/>
                  </a:solidFill>
                </a:rPr>
                <a:t>Venera- and PV-probes </a:t>
              </a:r>
              <a:r>
                <a:rPr lang="en-US">
                  <a:solidFill>
                    <a:srgbClr val="4F2270"/>
                  </a:solidFill>
                </a:rPr>
                <a:t>(Ragent et al., 1985)</a:t>
              </a:r>
              <a:endParaRPr lang="ru-RU">
                <a:solidFill>
                  <a:srgbClr val="4F2270"/>
                </a:solidFill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4500569" y="5764460"/>
              <a:ext cx="3671542" cy="0"/>
            </a:xfrm>
            <a:prstGeom prst="line">
              <a:avLst/>
            </a:prstGeom>
            <a:ln w="28575">
              <a:solidFill>
                <a:srgbClr val="4F22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73AD1-8D3D-4B84-8ECD-CE22C2FF77F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20650" y="404813"/>
            <a:ext cx="9131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increase the refractive index of mode-2 particles?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23850" y="5949950"/>
            <a:ext cx="8543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4F2270"/>
                </a:solidFill>
              </a:rPr>
              <a:t>However, the increased </a:t>
            </a:r>
            <a:r>
              <a:rPr lang="en-US" sz="2400" b="1" i="1">
                <a:solidFill>
                  <a:srgbClr val="4F2270"/>
                </a:solidFill>
              </a:rPr>
              <a:t>m</a:t>
            </a:r>
            <a:r>
              <a:rPr lang="en-US" sz="2400" b="1" i="1" baseline="-25000">
                <a:solidFill>
                  <a:srgbClr val="4F2270"/>
                </a:solidFill>
              </a:rPr>
              <a:t>r</a:t>
            </a:r>
            <a:r>
              <a:rPr lang="en-US" sz="2400" b="1" i="1">
                <a:solidFill>
                  <a:srgbClr val="4F2270"/>
                </a:solidFill>
              </a:rPr>
              <a:t> </a:t>
            </a:r>
            <a:r>
              <a:rPr lang="en-US" sz="2400" b="1">
                <a:solidFill>
                  <a:srgbClr val="4F2270"/>
                </a:solidFill>
              </a:rPr>
              <a:t>is not observed by VMC everywhere. </a:t>
            </a:r>
            <a:endParaRPr lang="ru-RU" sz="2400" b="1">
              <a:solidFill>
                <a:srgbClr val="4F2270"/>
              </a:solidFill>
            </a:endParaRPr>
          </a:p>
        </p:txBody>
      </p:sp>
      <p:grpSp>
        <p:nvGrpSpPr>
          <p:cNvPr id="14341" name="Группа 9"/>
          <p:cNvGrpSpPr>
            <a:grpSpLocks/>
          </p:cNvGrpSpPr>
          <p:nvPr/>
        </p:nvGrpSpPr>
        <p:grpSpPr bwMode="auto">
          <a:xfrm>
            <a:off x="250825" y="1700213"/>
            <a:ext cx="8534400" cy="4002087"/>
            <a:chOff x="250825" y="1700213"/>
            <a:chExt cx="8534400" cy="4002087"/>
          </a:xfrm>
        </p:grpSpPr>
        <p:grpSp>
          <p:nvGrpSpPr>
            <p:cNvPr id="14342" name="Группа 17"/>
            <p:cNvGrpSpPr>
              <a:grpSpLocks/>
            </p:cNvGrpSpPr>
            <p:nvPr/>
          </p:nvGrpSpPr>
          <p:grpSpPr bwMode="auto">
            <a:xfrm>
              <a:off x="250825" y="1700213"/>
              <a:ext cx="8534400" cy="4002087"/>
              <a:chOff x="431032" y="1556793"/>
              <a:chExt cx="8533456" cy="400109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31032" y="1556793"/>
                <a:ext cx="8533456" cy="400109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(1) Low temperatures?       The refractive index of solutions increases with density, 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		             and the density increases, when the temperature goes down.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      But the effect is weak:</a:t>
                </a:r>
                <a:r>
                  <a:rPr lang="en-US" b="1" dirty="0">
                    <a:solidFill>
                      <a:srgbClr val="4F2270"/>
                    </a:solidFill>
                    <a:latin typeface="Symbol" pitchFamily="18" charset="2"/>
                  </a:rPr>
                  <a:t>	D</a:t>
                </a:r>
                <a:r>
                  <a:rPr lang="en-US" b="1" i="1" dirty="0">
                    <a:solidFill>
                      <a:srgbClr val="4F227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4F2270"/>
                    </a:solidFill>
                  </a:rPr>
                  <a:t>m</a:t>
                </a:r>
                <a:r>
                  <a:rPr lang="en-US" b="1" i="1" baseline="-25000" dirty="0" err="1">
                    <a:solidFill>
                      <a:srgbClr val="4F2270"/>
                    </a:solidFill>
                  </a:rPr>
                  <a:t>r</a:t>
                </a:r>
                <a:r>
                  <a:rPr lang="ru-RU" b="1" dirty="0">
                    <a:solidFill>
                      <a:srgbClr val="4F2270"/>
                    </a:solidFill>
                    <a:latin typeface="Symbol" pitchFamily="18" charset="2"/>
                  </a:rPr>
                  <a:t> </a:t>
                </a:r>
                <a:r>
                  <a:rPr lang="ru-RU" b="1" dirty="0">
                    <a:solidFill>
                      <a:srgbClr val="4F2270"/>
                    </a:solidFill>
                    <a:sym typeface="Symbol"/>
                  </a:rPr>
                  <a:t></a:t>
                </a:r>
                <a:r>
                  <a:rPr lang="en-US" b="1" dirty="0">
                    <a:solidFill>
                      <a:srgbClr val="4F2270"/>
                    </a:solidFill>
                    <a:sym typeface="Symbol"/>
                  </a:rPr>
                  <a:t> 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2%  for </a:t>
                </a:r>
                <a:r>
                  <a:rPr lang="el-GR" b="1" dirty="0">
                    <a:solidFill>
                      <a:srgbClr val="4F2270"/>
                    </a:solidFill>
                    <a:latin typeface="+mn-lt"/>
                  </a:rPr>
                  <a:t>Δ</a:t>
                </a:r>
                <a:r>
                  <a:rPr lang="en-US" b="1" i="1" dirty="0">
                    <a:solidFill>
                      <a:srgbClr val="4F2270"/>
                    </a:solidFill>
                    <a:latin typeface="+mn-lt"/>
                  </a:rPr>
                  <a:t>T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=100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  <a:sym typeface="Symbol"/>
                  </a:rPr>
                  <a:t></a:t>
                </a:r>
                <a:r>
                  <a:rPr lang="en-US" dirty="0">
                    <a:latin typeface="Symbol" pitchFamily="18" charset="2"/>
                  </a:rPr>
                  <a:t>				</a:t>
                </a:r>
                <a:endParaRPr lang="en-US" b="1" dirty="0">
                  <a:solidFill>
                    <a:srgbClr val="4F2270"/>
                  </a:solidFill>
                  <a:latin typeface="+mn-lt"/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      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(2) Admixture of some substance with a high refractive index?</a:t>
                </a:r>
              </a:p>
              <a:p>
                <a:pPr>
                  <a:spcAft>
                    <a:spcPts val="600"/>
                  </a:spcAft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	H</a:t>
                </a:r>
                <a:r>
                  <a:rPr lang="en-US" b="1" baseline="-25000" dirty="0">
                    <a:solidFill>
                      <a:srgbClr val="4F2270"/>
                    </a:solidFill>
                    <a:latin typeface="+mn-lt"/>
                  </a:rPr>
                  <a:t>2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SO</a:t>
                </a:r>
                <a:r>
                  <a:rPr lang="en-US" b="1" baseline="-25000" dirty="0">
                    <a:solidFill>
                      <a:srgbClr val="4F2270"/>
                    </a:solidFill>
                    <a:latin typeface="+mn-lt"/>
                  </a:rPr>
                  <a:t>4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 may condense on solid mode-1 particles with high </a:t>
                </a:r>
                <a:r>
                  <a:rPr lang="en-US" b="1" i="1" dirty="0" err="1">
                    <a:solidFill>
                      <a:srgbClr val="4F2270"/>
                    </a:solidFill>
                    <a:latin typeface="+mn-lt"/>
                  </a:rPr>
                  <a:t>m</a:t>
                </a:r>
                <a:r>
                  <a:rPr lang="en-US" b="1" i="1" baseline="-25000" dirty="0" err="1">
                    <a:solidFill>
                      <a:srgbClr val="4F2270"/>
                    </a:solidFill>
                    <a:latin typeface="+mn-lt"/>
                  </a:rPr>
                  <a:t>r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 . </a:t>
                </a:r>
              </a:p>
              <a:p>
                <a:pPr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	Candidates    (both absorb in UV) :</a:t>
                </a:r>
              </a:p>
              <a:p>
                <a:pPr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 			</a:t>
                </a:r>
                <a:r>
                  <a:rPr lang="en-US" b="1" u="sng" dirty="0">
                    <a:solidFill>
                      <a:srgbClr val="4F2270"/>
                    </a:solidFill>
                    <a:latin typeface="+mn-lt"/>
                  </a:rPr>
                  <a:t>Ferric chloride </a:t>
                </a:r>
                <a:r>
                  <a:rPr lang="en-US" b="1" u="sng" dirty="0">
                    <a:solidFill>
                      <a:srgbClr val="4F2270"/>
                    </a:solidFill>
                    <a:latin typeface="+mn-lt"/>
                    <a:ea typeface="ＭＳ Ｐゴシック" charset="-128"/>
                  </a:rPr>
                  <a:t>FeCl</a:t>
                </a:r>
                <a:r>
                  <a:rPr lang="en-US" b="1" baseline="-25000" dirty="0">
                    <a:solidFill>
                      <a:srgbClr val="4F2270"/>
                    </a:solidFill>
                    <a:latin typeface="+mn-lt"/>
                    <a:ea typeface="ＭＳ Ｐゴシック" charset="-128"/>
                  </a:rPr>
                  <a:t>3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  <a:ea typeface="ＭＳ Ｐゴシック" charset="-128"/>
                  </a:rPr>
                  <a:t>   </a:t>
                </a:r>
                <a:r>
                  <a:rPr lang="en-US" b="1" i="1" dirty="0">
                    <a:solidFill>
                      <a:srgbClr val="4F2270"/>
                    </a:solidFill>
                    <a:latin typeface="+mn-lt"/>
                    <a:ea typeface="ＭＳ Ｐゴシック" charset="-128"/>
                  </a:rPr>
                  <a:t> m 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  <a:ea typeface="ＭＳ Ｐゴシック" charset="-128"/>
                  </a:rPr>
                  <a:t>&gt; 1.6  ?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         soluble in H</a:t>
                </a:r>
                <a:r>
                  <a:rPr lang="en-US" b="1" baseline="-25000" dirty="0">
                    <a:solidFill>
                      <a:srgbClr val="4F2270"/>
                    </a:solidFill>
                    <a:latin typeface="+mn-lt"/>
                  </a:rPr>
                  <a:t>2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SO</a:t>
                </a:r>
                <a:r>
                  <a:rPr lang="en-US" b="1" baseline="-25000" dirty="0">
                    <a:solidFill>
                      <a:srgbClr val="4F2270"/>
                    </a:solidFill>
                    <a:latin typeface="+mn-lt"/>
                  </a:rPr>
                  <a:t>4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				</a:t>
                </a:r>
              </a:p>
              <a:p>
                <a:pPr>
                  <a:defRPr/>
                </a:pP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			</a:t>
                </a:r>
                <a:r>
                  <a:rPr lang="en-US" b="1" u="sng" dirty="0">
                    <a:solidFill>
                      <a:srgbClr val="4F2270"/>
                    </a:solidFill>
                    <a:latin typeface="+mn-lt"/>
                  </a:rPr>
                  <a:t>Sulfur 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		    </a:t>
                </a:r>
                <a:r>
                  <a:rPr lang="en-US" b="1" i="1" dirty="0">
                    <a:solidFill>
                      <a:srgbClr val="4F2270"/>
                    </a:solidFill>
                    <a:ea typeface="ＭＳ Ｐゴシック" charset="-128"/>
                  </a:rPr>
                  <a:t> m </a:t>
                </a:r>
                <a:r>
                  <a:rPr lang="en-US" b="1" dirty="0">
                    <a:solidFill>
                      <a:srgbClr val="4F2270"/>
                    </a:solidFill>
                    <a:ea typeface="ＭＳ Ｐゴシック" charset="-128"/>
                  </a:rPr>
                  <a:t>=1.95</a:t>
                </a:r>
              </a:p>
              <a:p>
                <a:pPr marL="2700000">
                  <a:defRPr/>
                </a:pPr>
                <a:r>
                  <a:rPr lang="en-US" dirty="0">
                    <a:solidFill>
                      <a:srgbClr val="4F2270"/>
                    </a:solidFill>
                    <a:latin typeface="+mn-lt"/>
                  </a:rPr>
                  <a:t>The phase function for the droplets with absorbing inclusions is roughly the same as that for the increased refractive index of the droplets.</a:t>
                </a:r>
                <a:r>
                  <a:rPr lang="en-US" b="1" dirty="0">
                    <a:solidFill>
                      <a:srgbClr val="4F2270"/>
                    </a:solidFill>
                    <a:latin typeface="+mn-lt"/>
                  </a:rPr>
                  <a:t>	</a:t>
                </a:r>
              </a:p>
            </p:txBody>
          </p:sp>
          <p:sp>
            <p:nvSpPr>
              <p:cNvPr id="16" name="Минус 15"/>
              <p:cNvSpPr/>
              <p:nvPr/>
            </p:nvSpPr>
            <p:spPr>
              <a:xfrm>
                <a:off x="7885107" y="2204332"/>
                <a:ext cx="431752" cy="433280"/>
              </a:xfrm>
              <a:prstGeom prst="mathMinus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1260000" sx="91000" sy="91000" algn="ctr" rotWithShape="0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7700963" y="2852738"/>
              <a:ext cx="542925" cy="1016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6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3FA6D-A51F-4149-8DC9-E2A8F02E5D9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07950" y="260350"/>
            <a:ext cx="90360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fitting of the phase profiles measured in NIR (13 orbits)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the models   		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	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maps of </a:t>
            </a:r>
            <a:r>
              <a:rPr lang="en-US" sz="2800" b="1" i="1" dirty="0" err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b="1" i="1" baseline="-25000" dirty="0" err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i="1" baseline="-25000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800" b="1" i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800" b="1" i="1" baseline="-25000" dirty="0" err="1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</a:t>
            </a:r>
            <a:r>
              <a:rPr lang="en-US" sz="2800" b="1" i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 smtClean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250825" y="1268413"/>
            <a:ext cx="24082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solidFill>
                  <a:srgbClr val="4F2270"/>
                </a:solidFill>
              </a:rPr>
              <a:t>m</a:t>
            </a:r>
            <a:r>
              <a:rPr lang="en-US" sz="2000" b="1" i="1" baseline="-25000">
                <a:solidFill>
                  <a:srgbClr val="4F2270"/>
                </a:solidFill>
              </a:rPr>
              <a:t>r</a:t>
            </a:r>
            <a:r>
              <a:rPr lang="en-US" sz="2000" b="1">
                <a:solidFill>
                  <a:srgbClr val="4F2270"/>
                </a:solidFill>
              </a:rPr>
              <a:t>= 1.44 … 1.49</a:t>
            </a:r>
          </a:p>
          <a:p>
            <a:r>
              <a:rPr lang="en-US" sz="2000" b="1" i="1">
                <a:solidFill>
                  <a:srgbClr val="4F2270"/>
                </a:solidFill>
              </a:rPr>
              <a:t>R</a:t>
            </a:r>
            <a:r>
              <a:rPr lang="en-US" sz="2000" b="1" i="1" baseline="-25000">
                <a:solidFill>
                  <a:srgbClr val="4F2270"/>
                </a:solidFill>
              </a:rPr>
              <a:t>eff</a:t>
            </a:r>
            <a:r>
              <a:rPr lang="en-US" sz="2000" b="1" i="1">
                <a:solidFill>
                  <a:srgbClr val="4F2270"/>
                </a:solidFill>
              </a:rPr>
              <a:t> </a:t>
            </a:r>
            <a:r>
              <a:rPr lang="en-US" sz="2000" b="1">
                <a:solidFill>
                  <a:srgbClr val="4F2270"/>
                </a:solidFill>
              </a:rPr>
              <a:t>= 1.0, 1.2, 1.4 </a:t>
            </a:r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m</a:t>
            </a:r>
          </a:p>
          <a:p>
            <a:r>
              <a:rPr lang="en-US" sz="2400" b="1">
                <a:solidFill>
                  <a:srgbClr val="4F2270"/>
                </a:solidFill>
                <a:sym typeface="Symbol" pitchFamily="18" charset="2"/>
              </a:rPr>
              <a:t></a:t>
            </a:r>
            <a:r>
              <a:rPr lang="en-US" sz="2000" b="1" baseline="-25000">
                <a:solidFill>
                  <a:srgbClr val="4F2270"/>
                </a:solidFill>
                <a:sym typeface="Symbol" pitchFamily="18" charset="2"/>
              </a:rPr>
              <a:t>haze</a:t>
            </a:r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 = 0.0 … 0.7</a:t>
            </a:r>
            <a:endParaRPr lang="ru-RU" sz="2000" b="1"/>
          </a:p>
        </p:txBody>
      </p:sp>
      <p:grpSp>
        <p:nvGrpSpPr>
          <p:cNvPr id="15365" name="Группа 9"/>
          <p:cNvGrpSpPr>
            <a:grpSpLocks/>
          </p:cNvGrpSpPr>
          <p:nvPr/>
        </p:nvGrpSpPr>
        <p:grpSpPr bwMode="auto">
          <a:xfrm>
            <a:off x="0" y="2416175"/>
            <a:ext cx="8964613" cy="3749675"/>
            <a:chOff x="0" y="2564904"/>
            <a:chExt cx="8964488" cy="3749429"/>
          </a:xfrm>
        </p:grpSpPr>
        <p:grpSp>
          <p:nvGrpSpPr>
            <p:cNvPr id="15367" name="Группа 5"/>
            <p:cNvGrpSpPr>
              <a:grpSpLocks/>
            </p:cNvGrpSpPr>
            <p:nvPr/>
          </p:nvGrpSpPr>
          <p:grpSpPr bwMode="auto">
            <a:xfrm>
              <a:off x="0" y="2924944"/>
              <a:ext cx="8964488" cy="3389389"/>
              <a:chOff x="179512" y="2476061"/>
              <a:chExt cx="8964488" cy="3389389"/>
            </a:xfrm>
          </p:grpSpPr>
          <p:pic>
            <p:nvPicPr>
              <p:cNvPr id="1536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288" t="8893" r="4295" b="4446"/>
              <a:stretch>
                <a:fillRect/>
              </a:stretch>
            </p:blipFill>
            <p:spPr bwMode="auto">
              <a:xfrm>
                <a:off x="179512" y="2478467"/>
                <a:ext cx="4748420" cy="3367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160" t="8893" r="4295" b="3891"/>
              <a:stretch>
                <a:fillRect/>
              </a:stretch>
            </p:blipFill>
            <p:spPr bwMode="auto">
              <a:xfrm>
                <a:off x="4741196" y="2476061"/>
                <a:ext cx="4402804" cy="33893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368" name="TextBox 7"/>
            <p:cNvSpPr txBox="1">
              <a:spLocks noChangeArrowheads="1"/>
            </p:cNvSpPr>
            <p:nvPr/>
          </p:nvSpPr>
          <p:spPr bwMode="auto">
            <a:xfrm>
              <a:off x="467544" y="2564904"/>
              <a:ext cx="6287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4F2270"/>
                  </a:solidFill>
                </a:rPr>
                <a:t>Refractive index                                                    Effective radius</a:t>
              </a:r>
              <a:endParaRPr lang="ru-RU" b="1">
                <a:solidFill>
                  <a:srgbClr val="4F2270"/>
                </a:solidFill>
              </a:endParaRPr>
            </a:p>
          </p:txBody>
        </p:sp>
      </p:grpSp>
      <p:sp>
        <p:nvSpPr>
          <p:cNvPr id="15366" name="Прямоугольник 8"/>
          <p:cNvSpPr>
            <a:spLocks noChangeArrowheads="1"/>
          </p:cNvSpPr>
          <p:nvPr/>
        </p:nvSpPr>
        <p:spPr bwMode="auto">
          <a:xfrm>
            <a:off x="468313" y="6237288"/>
            <a:ext cx="1697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4F2270"/>
                </a:solidFill>
                <a:sym typeface="Symbol" pitchFamily="18" charset="2"/>
              </a:rPr>
              <a:t></a:t>
            </a:r>
            <a:r>
              <a:rPr lang="en-US" b="1" baseline="-25000">
                <a:solidFill>
                  <a:srgbClr val="4F2270"/>
                </a:solidFill>
                <a:sym typeface="Symbol" pitchFamily="18" charset="2"/>
              </a:rPr>
              <a:t>haze</a:t>
            </a:r>
            <a:r>
              <a:rPr lang="en-US" b="1">
                <a:solidFill>
                  <a:srgbClr val="4F2270"/>
                </a:solidFill>
                <a:sym typeface="Symbol" pitchFamily="18" charset="2"/>
              </a:rPr>
              <a:t> =  0.0 – 0.2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pPr>
              <a:defRPr/>
            </a:pPr>
            <a:fld id="{5008EE5B-C6FE-438E-92B4-6CEBA7F365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6387" name="Группа 10"/>
          <p:cNvGrpSpPr>
            <a:grpSpLocks/>
          </p:cNvGrpSpPr>
          <p:nvPr/>
        </p:nvGrpSpPr>
        <p:grpSpPr bwMode="auto">
          <a:xfrm>
            <a:off x="395288" y="836613"/>
            <a:ext cx="3911600" cy="3629025"/>
            <a:chOff x="323528" y="1988840"/>
            <a:chExt cx="3911406" cy="3628740"/>
          </a:xfrm>
        </p:grpSpPr>
        <p:pic>
          <p:nvPicPr>
            <p:cNvPr id="1639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6631" t="18974" r="3316" b="16409"/>
            <a:stretch>
              <a:fillRect/>
            </a:stretch>
          </p:blipFill>
          <p:spPr bwMode="auto">
            <a:xfrm>
              <a:off x="323528" y="1988840"/>
              <a:ext cx="3911406" cy="362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9" name="TextBox 8"/>
            <p:cNvSpPr txBox="1">
              <a:spLocks noChangeArrowheads="1"/>
            </p:cNvSpPr>
            <p:nvPr/>
          </p:nvSpPr>
          <p:spPr bwMode="auto">
            <a:xfrm>
              <a:off x="899592" y="2276872"/>
              <a:ext cx="7200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C00000"/>
                  </a:solidFill>
                </a:rPr>
                <a:t>NIR</a:t>
              </a:r>
              <a:endParaRPr lang="ru-RU" sz="28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16388" name="Группа 11"/>
          <p:cNvGrpSpPr>
            <a:grpSpLocks/>
          </p:cNvGrpSpPr>
          <p:nvPr/>
        </p:nvGrpSpPr>
        <p:grpSpPr bwMode="auto">
          <a:xfrm>
            <a:off x="5053013" y="115888"/>
            <a:ext cx="3911600" cy="6670675"/>
            <a:chOff x="5004048" y="188640"/>
            <a:chExt cx="3911406" cy="6669360"/>
          </a:xfrm>
        </p:grpSpPr>
        <p:pic>
          <p:nvPicPr>
            <p:cNvPr id="16395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6631" t="19487" r="3316" b="16409"/>
            <a:stretch>
              <a:fillRect/>
            </a:stretch>
          </p:blipFill>
          <p:spPr bwMode="auto">
            <a:xfrm>
              <a:off x="5004048" y="188640"/>
              <a:ext cx="3911406" cy="3599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l="6631" t="22565" r="3316" b="16409"/>
            <a:stretch>
              <a:fillRect/>
            </a:stretch>
          </p:blipFill>
          <p:spPr bwMode="auto">
            <a:xfrm>
              <a:off x="5004048" y="3430817"/>
              <a:ext cx="3911406" cy="3427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7" name="TextBox 9"/>
            <p:cNvSpPr txBox="1">
              <a:spLocks noChangeArrowheads="1"/>
            </p:cNvSpPr>
            <p:nvPr/>
          </p:nvSpPr>
          <p:spPr bwMode="auto">
            <a:xfrm>
              <a:off x="5580112" y="476672"/>
              <a:ext cx="627095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009242"/>
                  </a:solidFill>
                </a:rPr>
                <a:t>Vis</a:t>
              </a:r>
              <a:endParaRPr lang="ru-RU" sz="2800" b="1">
                <a:solidFill>
                  <a:srgbClr val="00924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288" y="115888"/>
            <a:ext cx="28257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 versus Visible</a:t>
            </a:r>
            <a:endParaRPr lang="ru-RU" sz="2800" b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0" name="TextBox 13"/>
          <p:cNvSpPr txBox="1">
            <a:spLocks noChangeArrowheads="1"/>
          </p:cNvSpPr>
          <p:nvPr/>
        </p:nvSpPr>
        <p:spPr bwMode="auto">
          <a:xfrm>
            <a:off x="2987675" y="2060575"/>
            <a:ext cx="981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mode -2</a:t>
            </a:r>
            <a:endParaRPr lang="ru-RU" b="1">
              <a:solidFill>
                <a:srgbClr val="4F2270"/>
              </a:solidFill>
            </a:endParaRPr>
          </a:p>
        </p:txBody>
      </p:sp>
      <p:sp>
        <p:nvSpPr>
          <p:cNvPr id="16391" name="TextBox 14"/>
          <p:cNvSpPr txBox="1">
            <a:spLocks noChangeArrowheads="1"/>
          </p:cNvSpPr>
          <p:nvPr/>
        </p:nvSpPr>
        <p:spPr bwMode="auto">
          <a:xfrm>
            <a:off x="7551738" y="1484313"/>
            <a:ext cx="981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mode -2</a:t>
            </a:r>
            <a:endParaRPr lang="ru-RU" b="1">
              <a:solidFill>
                <a:srgbClr val="4F2270"/>
              </a:solidFill>
            </a:endParaRPr>
          </a:p>
        </p:txBody>
      </p:sp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7542213" y="4508500"/>
            <a:ext cx="1133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   mode -2</a:t>
            </a:r>
          </a:p>
          <a:p>
            <a:r>
              <a:rPr lang="en-US" b="1">
                <a:solidFill>
                  <a:srgbClr val="4F2270"/>
                </a:solidFill>
              </a:rPr>
              <a:t>+ mode-1</a:t>
            </a:r>
            <a:endParaRPr lang="ru-RU" b="1">
              <a:solidFill>
                <a:srgbClr val="4F2270"/>
              </a:solidFill>
            </a:endParaRPr>
          </a:p>
        </p:txBody>
      </p:sp>
      <p:sp>
        <p:nvSpPr>
          <p:cNvPr id="16393" name="TextBox 16"/>
          <p:cNvSpPr txBox="1">
            <a:spLocks noChangeArrowheads="1"/>
          </p:cNvSpPr>
          <p:nvPr/>
        </p:nvSpPr>
        <p:spPr bwMode="auto">
          <a:xfrm>
            <a:off x="250825" y="4724400"/>
            <a:ext cx="4716463" cy="10017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b="1">
                <a:solidFill>
                  <a:srgbClr val="4F2270"/>
                </a:solidFill>
              </a:rPr>
              <a:t>The visible profiles cannot be fitted only by playing with </a:t>
            </a:r>
            <a:r>
              <a:rPr lang="en-US" b="1" i="1">
                <a:solidFill>
                  <a:srgbClr val="4F2270"/>
                </a:solidFill>
              </a:rPr>
              <a:t>m</a:t>
            </a:r>
            <a:r>
              <a:rPr lang="en-US" b="1" i="1" baseline="-25000">
                <a:solidFill>
                  <a:srgbClr val="4F2270"/>
                </a:solidFill>
              </a:rPr>
              <a:t>r</a:t>
            </a:r>
            <a:r>
              <a:rPr lang="en-US" b="1" i="1">
                <a:solidFill>
                  <a:srgbClr val="4F2270"/>
                </a:solidFill>
              </a:rPr>
              <a:t> </a:t>
            </a:r>
            <a:r>
              <a:rPr lang="en-US" b="1">
                <a:solidFill>
                  <a:srgbClr val="4F2270"/>
                </a:solidFill>
              </a:rPr>
              <a:t>and </a:t>
            </a:r>
            <a:r>
              <a:rPr lang="en-US" b="1" i="1">
                <a:solidFill>
                  <a:srgbClr val="4F2270"/>
                </a:solidFill>
              </a:rPr>
              <a:t>R</a:t>
            </a:r>
            <a:r>
              <a:rPr lang="en-US" b="1" i="1" baseline="-25000">
                <a:solidFill>
                  <a:srgbClr val="4F2270"/>
                </a:solidFill>
              </a:rPr>
              <a:t>eff</a:t>
            </a:r>
            <a:r>
              <a:rPr lang="en-US" b="1" baseline="-25000">
                <a:solidFill>
                  <a:srgbClr val="4F2270"/>
                </a:solidFill>
              </a:rPr>
              <a:t> </a:t>
            </a:r>
            <a:r>
              <a:rPr lang="en-US" b="1">
                <a:solidFill>
                  <a:srgbClr val="4F2270"/>
                </a:solidFill>
              </a:rPr>
              <a:t>of mode-2 particles.</a:t>
            </a:r>
          </a:p>
          <a:p>
            <a:pPr>
              <a:spcAft>
                <a:spcPts val="600"/>
              </a:spcAft>
            </a:pPr>
            <a:r>
              <a:rPr lang="en-US" b="1">
                <a:solidFill>
                  <a:srgbClr val="4F2270"/>
                </a:solidFill>
              </a:rPr>
              <a:t>The submicron mode-1 with high </a:t>
            </a:r>
            <a:r>
              <a:rPr lang="en-US" b="1" i="1">
                <a:solidFill>
                  <a:srgbClr val="4F2270"/>
                </a:solidFill>
              </a:rPr>
              <a:t>m</a:t>
            </a:r>
            <a:r>
              <a:rPr lang="en-US" b="1" i="1" baseline="-25000">
                <a:solidFill>
                  <a:srgbClr val="4F2270"/>
                </a:solidFill>
              </a:rPr>
              <a:t>r</a:t>
            </a:r>
            <a:r>
              <a:rPr lang="en-US" b="1">
                <a:solidFill>
                  <a:srgbClr val="4F2270"/>
                </a:solidFill>
              </a:rPr>
              <a:t> is required.</a:t>
            </a:r>
            <a:endParaRPr lang="ru-RU" b="1">
              <a:solidFill>
                <a:srgbClr val="4F2270"/>
              </a:solidFill>
            </a:endParaRPr>
          </a:p>
        </p:txBody>
      </p:sp>
      <p:sp>
        <p:nvSpPr>
          <p:cNvPr id="16394" name="TextBox 17"/>
          <p:cNvSpPr txBox="1">
            <a:spLocks noChangeArrowheads="1"/>
          </p:cNvSpPr>
          <p:nvPr/>
        </p:nvSpPr>
        <p:spPr bwMode="auto">
          <a:xfrm>
            <a:off x="250825" y="5949950"/>
            <a:ext cx="4465638" cy="6461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Fitting the UV profiles is ambiguous: </a:t>
            </a:r>
          </a:p>
          <a:p>
            <a:r>
              <a:rPr lang="en-US" b="1">
                <a:solidFill>
                  <a:srgbClr val="4F2270"/>
                </a:solidFill>
              </a:rPr>
              <a:t>too many parameters should be considered.</a:t>
            </a:r>
            <a:endParaRPr lang="ru-RU" b="1">
              <a:solidFill>
                <a:srgbClr val="4F227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5463" y="6381750"/>
            <a:ext cx="2133600" cy="365125"/>
          </a:xfrm>
        </p:spPr>
        <p:txBody>
          <a:bodyPr/>
          <a:lstStyle/>
          <a:p>
            <a:pPr>
              <a:defRPr/>
            </a:pPr>
            <a:fld id="{3BE31ABC-58D6-4CA6-B673-802F1F43A8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5488" y="188913"/>
            <a:ext cx="323056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5975350" y="2781300"/>
            <a:ext cx="30607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4F2270"/>
                </a:solidFill>
              </a:rPr>
              <a:t>The pairs observed at the same phase and zenith angles were selected.</a:t>
            </a:r>
            <a:endParaRPr lang="ru-RU" sz="1400" b="1">
              <a:solidFill>
                <a:srgbClr val="4F227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00" y="242888"/>
            <a:ext cx="4257675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 dark and bright regions </a:t>
            </a:r>
          </a:p>
          <a:p>
            <a:pPr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compared</a:t>
            </a:r>
            <a:endParaRPr lang="ru-RU" sz="2800" b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1"/>
          <p:cNvGrpSpPr>
            <a:grpSpLocks/>
          </p:cNvGrpSpPr>
          <p:nvPr/>
        </p:nvGrpSpPr>
        <p:grpSpPr bwMode="auto">
          <a:xfrm>
            <a:off x="34925" y="1668463"/>
            <a:ext cx="5313363" cy="5145087"/>
            <a:chOff x="35496" y="1612219"/>
            <a:chExt cx="5312399" cy="5145259"/>
          </a:xfrm>
        </p:grpSpPr>
        <p:pic>
          <p:nvPicPr>
            <p:cNvPr id="17421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 t="3687"/>
            <a:stretch>
              <a:fillRect/>
            </a:stretch>
          </p:blipFill>
          <p:spPr bwMode="auto">
            <a:xfrm>
              <a:off x="476845" y="1612219"/>
              <a:ext cx="2493645" cy="2632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 t="4576"/>
            <a:stretch>
              <a:fillRect/>
            </a:stretch>
          </p:blipFill>
          <p:spPr bwMode="auto">
            <a:xfrm>
              <a:off x="2987600" y="1613019"/>
              <a:ext cx="2360295" cy="2627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3" name="TextBox 20"/>
            <p:cNvSpPr txBox="1">
              <a:spLocks noChangeArrowheads="1"/>
            </p:cNvSpPr>
            <p:nvPr/>
          </p:nvSpPr>
          <p:spPr bwMode="auto">
            <a:xfrm>
              <a:off x="43649" y="1772816"/>
              <a:ext cx="63991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4F2270"/>
                  </a:solidFill>
                </a:rPr>
                <a:t>#1809</a:t>
              </a:r>
              <a:endParaRPr lang="ru-RU" sz="1400" b="1">
                <a:solidFill>
                  <a:srgbClr val="4F2270"/>
                </a:solidFill>
              </a:endParaRPr>
            </a:p>
          </p:txBody>
        </p:sp>
        <p:sp>
          <p:nvSpPr>
            <p:cNvPr id="17424" name="TextBox 22"/>
            <p:cNvSpPr txBox="1">
              <a:spLocks noChangeArrowheads="1"/>
            </p:cNvSpPr>
            <p:nvPr/>
          </p:nvSpPr>
          <p:spPr bwMode="auto">
            <a:xfrm>
              <a:off x="2267744" y="1772816"/>
              <a:ext cx="4716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UV</a:t>
              </a:r>
              <a:endParaRPr lang="ru-RU" b="1">
                <a:solidFill>
                  <a:srgbClr val="0070C0"/>
                </a:solidFill>
              </a:endParaRPr>
            </a:p>
          </p:txBody>
        </p:sp>
        <p:sp>
          <p:nvSpPr>
            <p:cNvPr id="17425" name="TextBox 24"/>
            <p:cNvSpPr txBox="1">
              <a:spLocks noChangeArrowheads="1"/>
            </p:cNvSpPr>
            <p:nvPr/>
          </p:nvSpPr>
          <p:spPr bwMode="auto">
            <a:xfrm>
              <a:off x="4716016" y="1772816"/>
              <a:ext cx="5277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NIR</a:t>
              </a:r>
              <a:endParaRPr lang="ru-RU" b="1">
                <a:solidFill>
                  <a:srgbClr val="FF0000"/>
                </a:solidFill>
              </a:endParaRPr>
            </a:p>
          </p:txBody>
        </p:sp>
        <p:pic>
          <p:nvPicPr>
            <p:cNvPr id="17426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 t="4597"/>
            <a:stretch>
              <a:fillRect/>
            </a:stretch>
          </p:blipFill>
          <p:spPr bwMode="auto">
            <a:xfrm>
              <a:off x="467544" y="3933056"/>
              <a:ext cx="2506980" cy="2614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TextBox 21"/>
            <p:cNvSpPr txBox="1">
              <a:spLocks noChangeArrowheads="1"/>
            </p:cNvSpPr>
            <p:nvPr/>
          </p:nvSpPr>
          <p:spPr bwMode="auto">
            <a:xfrm>
              <a:off x="35496" y="4077072"/>
              <a:ext cx="72008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4F2270"/>
                  </a:solidFill>
                </a:rPr>
                <a:t>#1920</a:t>
              </a:r>
              <a:endParaRPr lang="ru-RU" sz="1400" b="1">
                <a:solidFill>
                  <a:srgbClr val="4F2270"/>
                </a:solidFill>
              </a:endParaRPr>
            </a:p>
          </p:txBody>
        </p:sp>
        <p:pic>
          <p:nvPicPr>
            <p:cNvPr id="17428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t="3705"/>
            <a:stretch>
              <a:fillRect/>
            </a:stretch>
          </p:blipFill>
          <p:spPr bwMode="auto">
            <a:xfrm>
              <a:off x="2998457" y="3937326"/>
              <a:ext cx="2346960" cy="261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9" name="TextBox 25"/>
            <p:cNvSpPr txBox="1">
              <a:spLocks noChangeArrowheads="1"/>
            </p:cNvSpPr>
            <p:nvPr/>
          </p:nvSpPr>
          <p:spPr bwMode="auto">
            <a:xfrm>
              <a:off x="4644008" y="4149080"/>
              <a:ext cx="52770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NIR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17430" name="TextBox 23"/>
            <p:cNvSpPr txBox="1">
              <a:spLocks noChangeArrowheads="1"/>
            </p:cNvSpPr>
            <p:nvPr/>
          </p:nvSpPr>
          <p:spPr bwMode="auto">
            <a:xfrm>
              <a:off x="2267744" y="4149080"/>
              <a:ext cx="4716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UV</a:t>
              </a:r>
              <a:endParaRPr lang="ru-RU" b="1">
                <a:solidFill>
                  <a:srgbClr val="0070C0"/>
                </a:solidFill>
              </a:endParaRPr>
            </a:p>
          </p:txBody>
        </p:sp>
        <p:sp>
          <p:nvSpPr>
            <p:cNvPr id="17431" name="TextBox 30"/>
            <p:cNvSpPr txBox="1">
              <a:spLocks noChangeArrowheads="1"/>
            </p:cNvSpPr>
            <p:nvPr/>
          </p:nvSpPr>
          <p:spPr bwMode="auto">
            <a:xfrm>
              <a:off x="1355329" y="6495868"/>
              <a:ext cx="3635896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  Phase angle		                   Phase angle</a:t>
              </a:r>
              <a:endParaRPr lang="ru-RU" sz="1100"/>
            </a:p>
          </p:txBody>
        </p:sp>
      </p:grpSp>
      <p:grpSp>
        <p:nvGrpSpPr>
          <p:cNvPr id="4" name="Группа 41"/>
          <p:cNvGrpSpPr>
            <a:grpSpLocks/>
          </p:cNvGrpSpPr>
          <p:nvPr/>
        </p:nvGrpSpPr>
        <p:grpSpPr bwMode="auto">
          <a:xfrm>
            <a:off x="2300288" y="2997200"/>
            <a:ext cx="6664325" cy="3438525"/>
            <a:chOff x="2299646" y="2996952"/>
            <a:chExt cx="6664842" cy="3438386"/>
          </a:xfrm>
        </p:grpSpPr>
        <p:sp>
          <p:nvSpPr>
            <p:cNvPr id="17416" name="TextBox 32"/>
            <p:cNvSpPr txBox="1">
              <a:spLocks noChangeArrowheads="1"/>
            </p:cNvSpPr>
            <p:nvPr/>
          </p:nvSpPr>
          <p:spPr bwMode="auto">
            <a:xfrm>
              <a:off x="2339752" y="2996952"/>
              <a:ext cx="1410514" cy="338554"/>
            </a:xfrm>
            <a:prstGeom prst="rect">
              <a:avLst/>
            </a:prstGeom>
            <a:solidFill>
              <a:srgbClr val="EDE2F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4F2270"/>
                  </a:solidFill>
                </a:rPr>
                <a:t>No correlation</a:t>
              </a:r>
              <a:endParaRPr lang="ru-RU" sz="1600" b="1">
                <a:solidFill>
                  <a:srgbClr val="4F2270"/>
                </a:solidFill>
              </a:endParaRPr>
            </a:p>
          </p:txBody>
        </p:sp>
        <p:sp>
          <p:nvSpPr>
            <p:cNvPr id="17417" name="TextBox 33"/>
            <p:cNvSpPr txBox="1">
              <a:spLocks noChangeArrowheads="1"/>
            </p:cNvSpPr>
            <p:nvPr/>
          </p:nvSpPr>
          <p:spPr bwMode="auto">
            <a:xfrm>
              <a:off x="2299646" y="5591663"/>
              <a:ext cx="1535228" cy="338554"/>
            </a:xfrm>
            <a:prstGeom prst="rect">
              <a:avLst/>
            </a:prstGeom>
            <a:solidFill>
              <a:srgbClr val="EDE2F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rgbClr val="4F2270"/>
                  </a:solidFill>
                </a:rPr>
                <a:t>Anti-correlation</a:t>
              </a:r>
              <a:endParaRPr lang="ru-RU" sz="1600" b="1">
                <a:solidFill>
                  <a:srgbClr val="4F2270"/>
                </a:solidFill>
              </a:endParaRPr>
            </a:p>
          </p:txBody>
        </p:sp>
        <p:sp>
          <p:nvSpPr>
            <p:cNvPr id="17418" name="TextBox 34"/>
            <p:cNvSpPr txBox="1">
              <a:spLocks noChangeArrowheads="1"/>
            </p:cNvSpPr>
            <p:nvPr/>
          </p:nvSpPr>
          <p:spPr bwMode="auto">
            <a:xfrm>
              <a:off x="5652120" y="3573016"/>
              <a:ext cx="3312368" cy="2862322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4F2270"/>
                  </a:solidFill>
                </a:rPr>
                <a:t>Possible causes (from modeling):</a:t>
              </a:r>
            </a:p>
            <a:p>
              <a:endParaRPr lang="en-US" b="1">
                <a:solidFill>
                  <a:srgbClr val="4F2270"/>
                </a:solidFill>
              </a:endParaRPr>
            </a:p>
            <a:p>
              <a:r>
                <a:rPr lang="en-US" b="1">
                  <a:solidFill>
                    <a:srgbClr val="4F2270"/>
                  </a:solidFill>
                </a:rPr>
                <a:t>There are more mode-1 particles with high refractive index in the dark regions (</a:t>
              </a:r>
              <a:r>
                <a:rPr lang="el-GR" b="1">
                  <a:solidFill>
                    <a:srgbClr val="4F2270"/>
                  </a:solidFill>
                </a:rPr>
                <a:t>Δ</a:t>
              </a:r>
              <a:r>
                <a:rPr lang="en-US" b="1" i="1">
                  <a:solidFill>
                    <a:srgbClr val="4F2270"/>
                  </a:solidFill>
                </a:rPr>
                <a:t>N</a:t>
              </a:r>
              <a:r>
                <a:rPr lang="en-US" b="1">
                  <a:solidFill>
                    <a:srgbClr val="4F2270"/>
                  </a:solidFill>
                </a:rPr>
                <a:t> </a:t>
              </a:r>
              <a:r>
                <a:rPr lang="en-US" b="1">
                  <a:solidFill>
                    <a:srgbClr val="4F2270"/>
                  </a:solidFill>
                  <a:sym typeface="Symbol" pitchFamily="18" charset="2"/>
                </a:rPr>
                <a:t>8-10%)</a:t>
              </a:r>
              <a:r>
                <a:rPr lang="en-US" b="1">
                  <a:solidFill>
                    <a:srgbClr val="4F2270"/>
                  </a:solidFill>
                </a:rPr>
                <a:t>.</a:t>
              </a:r>
            </a:p>
            <a:p>
              <a:endParaRPr lang="en-US" b="1">
                <a:solidFill>
                  <a:srgbClr val="4F2270"/>
                </a:solidFill>
              </a:endParaRPr>
            </a:p>
            <a:p>
              <a:r>
                <a:rPr lang="en-US" b="1">
                  <a:solidFill>
                    <a:srgbClr val="4F2270"/>
                  </a:solidFill>
                </a:rPr>
                <a:t>In the dark regions, mode-2 particles are somewhat larger   (a small difference in the angular position of the glory max).</a:t>
              </a:r>
              <a:endParaRPr lang="ru-RU" b="1">
                <a:solidFill>
                  <a:srgbClr val="4F2270"/>
                </a:solidFill>
              </a:endParaRPr>
            </a:p>
          </p:txBody>
        </p:sp>
        <p:cxnSp>
          <p:nvCxnSpPr>
            <p:cNvPr id="37" name="Прямая со стрелкой 36"/>
            <p:cNvCxnSpPr>
              <a:stCxn id="17416" idx="3"/>
            </p:cNvCxnSpPr>
            <p:nvPr/>
          </p:nvCxnSpPr>
          <p:spPr>
            <a:xfrm>
              <a:off x="3750734" y="3166808"/>
              <a:ext cx="1973415" cy="1198514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/>
            <p:nvPr/>
          </p:nvCxnSpPr>
          <p:spPr>
            <a:xfrm>
              <a:off x="3852341" y="5805126"/>
              <a:ext cx="1871807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BEC43-3D7F-4B2A-BD94-93A4E70BD2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0825" y="758825"/>
            <a:ext cx="8821738" cy="5694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</a:rPr>
              <a:t>Presence of glory indicates spherical particles with a narrow size distribution in the upper clouds of Venus.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</a:rPr>
              <a:t>Angular positions of glory features correspond to mode-2 droplets in the upper clouds of Venus.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i="1" dirty="0" err="1">
                <a:solidFill>
                  <a:srgbClr val="4F2270"/>
                </a:solidFill>
                <a:latin typeface="+mn-lt"/>
                <a:ea typeface="ＭＳ Ｐゴシック" charset="-128"/>
              </a:rPr>
              <a:t>B</a:t>
            </a:r>
            <a:r>
              <a:rPr lang="en-US" b="1" dirty="0" err="1">
                <a:solidFill>
                  <a:srgbClr val="4F2270"/>
                </a:solidFill>
                <a:latin typeface="+mn-lt"/>
                <a:ea typeface="ＭＳ Ｐゴシック" charset="-128"/>
              </a:rPr>
              <a:t>max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 of the glory relative to </a:t>
            </a:r>
            <a:r>
              <a:rPr lang="en-US" b="1" i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B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(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  <a:sym typeface="Symbol"/>
              </a:rPr>
              <a:t>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=0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  <a:sym typeface="Symbol"/>
              </a:rPr>
              <a:t>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) and </a:t>
            </a:r>
            <a:r>
              <a:rPr lang="en-US" b="1" dirty="0">
                <a:solidFill>
                  <a:srgbClr val="4F2270"/>
                </a:solidFill>
              </a:rPr>
              <a:t>the phase slope 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at </a:t>
            </a:r>
            <a:r>
              <a:rPr lang="en-US" b="1" dirty="0">
                <a:solidFill>
                  <a:srgbClr val="4F2270"/>
                </a:solidFill>
                <a:ea typeface="ＭＳ Ｐゴシック" charset="-128"/>
                <a:sym typeface="Symbol"/>
              </a:rPr>
              <a:t> 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&gt;20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  <a:sym typeface="Symbol"/>
              </a:rPr>
              <a:t>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suggest that in some cases mode-2 droplets have  </a:t>
            </a:r>
            <a:r>
              <a:rPr lang="en-US" b="1" i="1" dirty="0" err="1">
                <a:solidFill>
                  <a:srgbClr val="4F2270"/>
                </a:solidFill>
                <a:latin typeface="+mn-lt"/>
                <a:ea typeface="ＭＳ Ｐゴシック" charset="-128"/>
              </a:rPr>
              <a:t>m</a:t>
            </a:r>
            <a:r>
              <a:rPr lang="en-US" b="1" i="1" baseline="-25000" dirty="0" err="1">
                <a:solidFill>
                  <a:srgbClr val="4F2270"/>
                </a:solidFill>
                <a:latin typeface="+mn-lt"/>
                <a:ea typeface="ＭＳ Ｐゴシック" charset="-128"/>
              </a:rPr>
              <a:t>r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 &gt; </a:t>
            </a:r>
            <a:r>
              <a:rPr lang="en-US" b="1" i="1" dirty="0" err="1">
                <a:solidFill>
                  <a:srgbClr val="4F2270"/>
                </a:solidFill>
                <a:ea typeface="ＭＳ Ｐゴシック" charset="-128"/>
              </a:rPr>
              <a:t>m</a:t>
            </a:r>
            <a:r>
              <a:rPr lang="en-US" b="1" i="1" baseline="-25000" dirty="0" err="1">
                <a:solidFill>
                  <a:srgbClr val="4F2270"/>
                </a:solidFill>
                <a:ea typeface="ＭＳ Ｐゴシック" charset="-128"/>
              </a:rPr>
              <a:t>r</a:t>
            </a:r>
            <a:r>
              <a:rPr lang="en-US" b="1" i="1" dirty="0">
                <a:solidFill>
                  <a:srgbClr val="4F2270"/>
                </a:solidFill>
                <a:ea typeface="ＭＳ Ｐゴシック" charset="-128"/>
              </a:rPr>
              <a:t> </a:t>
            </a:r>
            <a:r>
              <a:rPr lang="en-US" b="1" dirty="0">
                <a:solidFill>
                  <a:srgbClr val="4F2270"/>
                </a:solidFill>
                <a:ea typeface="ＭＳ Ｐゴシック" charset="-128"/>
              </a:rPr>
              <a:t>(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H</a:t>
            </a:r>
            <a:r>
              <a:rPr lang="en-US" b="1" baseline="-25000" dirty="0">
                <a:solidFill>
                  <a:srgbClr val="4F2270"/>
                </a:solidFill>
                <a:latin typeface="+mn-lt"/>
                <a:ea typeface="ＭＳ Ｐゴシック" charset="-128"/>
              </a:rPr>
              <a:t>2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SO</a:t>
            </a:r>
            <a:r>
              <a:rPr lang="en-US" b="1" baseline="-25000" dirty="0">
                <a:solidFill>
                  <a:srgbClr val="4F2270"/>
                </a:solidFill>
                <a:latin typeface="+mn-lt"/>
                <a:ea typeface="ＭＳ Ｐゴシック" charset="-128"/>
              </a:rPr>
              <a:t>4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).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This may be caused by a small admixture of FeCl</a:t>
            </a:r>
            <a:r>
              <a:rPr lang="en-US" b="1" baseline="-25000" dirty="0">
                <a:solidFill>
                  <a:srgbClr val="4F2270"/>
                </a:solidFill>
                <a:latin typeface="+mn-lt"/>
                <a:ea typeface="ＭＳ Ｐゴシック" charset="-128"/>
              </a:rPr>
              <a:t>3 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or amorphous sulfur 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(both 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can be contained in the clouds as mode-1 particles serving as condensation nuclei for H</a:t>
            </a:r>
            <a:r>
              <a:rPr lang="en-US" b="1" baseline="-25000" dirty="0">
                <a:solidFill>
                  <a:srgbClr val="4F2270"/>
                </a:solidFill>
                <a:latin typeface="+mn-lt"/>
                <a:ea typeface="ＭＳ Ｐゴシック" charset="-128"/>
              </a:rPr>
              <a:t>2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SO</a:t>
            </a:r>
            <a:r>
              <a:rPr lang="en-US" b="1" baseline="-25000" dirty="0">
                <a:solidFill>
                  <a:srgbClr val="4F2270"/>
                </a:solidFill>
                <a:latin typeface="+mn-lt"/>
                <a:ea typeface="ＭＳ Ｐゴシック" charset="-128"/>
              </a:rPr>
              <a:t>4</a:t>
            </a:r>
            <a:r>
              <a:rPr lang="en-US" b="1" dirty="0">
                <a:solidFill>
                  <a:srgbClr val="4F2270"/>
                </a:solidFill>
                <a:latin typeface="+mn-lt"/>
                <a:ea typeface="ＭＳ Ｐゴシック" charset="-128"/>
              </a:rPr>
              <a:t>).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</a:rPr>
              <a:t> We </a:t>
            </a:r>
            <a:r>
              <a:rPr lang="en-US" b="1" dirty="0">
                <a:solidFill>
                  <a:srgbClr val="4F2270"/>
                </a:solidFill>
                <a:latin typeface="+mn-lt"/>
              </a:rPr>
              <a:t>cannot </a:t>
            </a:r>
            <a:r>
              <a:rPr lang="en-US" b="1" dirty="0">
                <a:solidFill>
                  <a:srgbClr val="4F2270"/>
                </a:solidFill>
                <a:latin typeface="+mn-lt"/>
              </a:rPr>
              <a:t>say however that there is only one type (in composition) of mode-1 and -2 particles.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</a:rPr>
              <a:t>No rule has been found to date in the time and spatial behavior of the variations of refractive index and size of cloud particles.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</a:rPr>
              <a:t>To fit the visible and UV phase profiles, one should assume that at least some particles of mode-1 in the clouds have a high refractive index. 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</a:rPr>
              <a:t>Changes in their number can be one of the causes of UV contrasts (the case of no correlation with the NIR brightness).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4F2270"/>
                </a:solidFill>
                <a:latin typeface="+mn-lt"/>
              </a:rPr>
              <a:t>The other cause can be a small change in the size of mode-2 particles (the case of anti-correlation </a:t>
            </a:r>
            <a:r>
              <a:rPr lang="en-US" b="1" dirty="0">
                <a:solidFill>
                  <a:srgbClr val="4F2270"/>
                </a:solidFill>
              </a:rPr>
              <a:t>with the NIR brightness).</a:t>
            </a:r>
            <a:endParaRPr lang="en-US" b="1" dirty="0">
              <a:solidFill>
                <a:srgbClr val="4F2270"/>
              </a:solidFill>
              <a:latin typeface="+mn-lt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68313" y="141288"/>
            <a:ext cx="19494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ru-RU" sz="2800" b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ELENA\Documents\Articles\Venus\V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6FE11-1D5F-42DB-A400-C77454BA40B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-252413" y="908050"/>
            <a:ext cx="5400676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ru-RU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700338" y="4797425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your</a:t>
            </a:r>
          </a:p>
          <a:p>
            <a:pPr algn="ctr">
              <a:defRPr/>
            </a:pP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attention!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3ADF0D-0FEF-4F74-A3C9-1264F656B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099" name="Picture 2" descr="IMG_55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052513"/>
            <a:ext cx="43434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IMG_55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1052513"/>
            <a:ext cx="43434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339975" y="260350"/>
            <a:ext cx="4248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Venus Monitoring Camera</a:t>
            </a:r>
            <a:endParaRPr lang="ru-RU" sz="2800" b="1" dirty="0">
              <a:solidFill>
                <a:srgbClr val="4F22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450" y="5795963"/>
            <a:ext cx="7488238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4F2270"/>
                </a:solidFill>
                <a:latin typeface="+mn-lt"/>
              </a:rPr>
              <a:t>VMC was designed and manufactured by consortium of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>
                <a:solidFill>
                  <a:srgbClr val="4F2270"/>
                </a:solidFill>
                <a:latin typeface="+mn-lt"/>
              </a:rPr>
              <a:t>MPS (</a:t>
            </a:r>
            <a:r>
              <a:rPr lang="en-US" sz="2000" i="1" dirty="0" err="1">
                <a:solidFill>
                  <a:srgbClr val="4F2270"/>
                </a:solidFill>
                <a:latin typeface="+mn-lt"/>
              </a:rPr>
              <a:t>Katlenburg-Lindau</a:t>
            </a:r>
            <a:r>
              <a:rPr lang="en-US" sz="2000" i="1" dirty="0">
                <a:solidFill>
                  <a:srgbClr val="4F2270"/>
                </a:solidFill>
                <a:latin typeface="+mn-lt"/>
              </a:rPr>
              <a:t>), IPF-DLR (Berlin) and IDA (</a:t>
            </a:r>
            <a:r>
              <a:rPr lang="en-US" sz="2000" i="1" dirty="0" err="1">
                <a:solidFill>
                  <a:srgbClr val="4F2270"/>
                </a:solidFill>
                <a:latin typeface="+mn-lt"/>
              </a:rPr>
              <a:t>Braunschweig</a:t>
            </a:r>
            <a:r>
              <a:rPr lang="en-US" sz="2000" i="1" dirty="0">
                <a:solidFill>
                  <a:srgbClr val="4F2270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561880-4686-499C-A48D-C6A603C215D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0825" y="908050"/>
          <a:ext cx="8737600" cy="5943600"/>
        </p:xfrm>
        <a:graphic>
          <a:graphicData uri="http://schemas.openxmlformats.org/presentationml/2006/ole">
            <p:oleObj spid="_x0000_s1026" name="Graph Sheet" r:id="rId3" imgW="3563815" imgH="2519457" progId="Axum6GraphSheetFileType">
              <p:embed/>
            </p:oleObj>
          </a:graphicData>
        </a:graphic>
      </p:graphicFrame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1619250" y="115888"/>
            <a:ext cx="4943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Science goals 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VMC channels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971550" y="581025"/>
            <a:ext cx="7561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002060"/>
                </a:solidFill>
                <a:latin typeface="+mn-lt"/>
              </a:rPr>
              <a:t>Dynamics       Airglow                                                      Water     Surface</a:t>
            </a:r>
          </a:p>
        </p:txBody>
      </p:sp>
      <p:graphicFrame>
        <p:nvGraphicFramePr>
          <p:cNvPr id="10" name="Group 75"/>
          <p:cNvGraphicFramePr>
            <a:graphicFrameLocks noGrp="1"/>
          </p:cNvGraphicFramePr>
          <p:nvPr/>
        </p:nvGraphicFramePr>
        <p:xfrm>
          <a:off x="3368675" y="1577975"/>
          <a:ext cx="3240360" cy="1800200"/>
        </p:xfrm>
        <a:graphic>
          <a:graphicData uri="http://schemas.openxmlformats.org/drawingml/2006/table">
            <a:tbl>
              <a:tblPr/>
              <a:tblGrid>
                <a:gridCol w="799467"/>
                <a:gridCol w="967859"/>
                <a:gridCol w="906482"/>
                <a:gridCol w="566552"/>
              </a:tblGrid>
              <a:tr h="7627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VMC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channel</a:t>
                      </a:r>
                    </a:p>
                  </a:txBody>
                  <a:tcPr marL="99060" marR="99060" marT="45729" marB="4572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Spectral range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(½ max),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nm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Maximum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sensitivity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FWHM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UV</a:t>
                      </a:r>
                    </a:p>
                  </a:txBody>
                  <a:tcPr marL="99060" marR="99060" marT="45729" marB="4572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351 – 383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367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32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VIS</a:t>
                      </a:r>
                    </a:p>
                  </a:txBody>
                  <a:tcPr marL="99060" marR="99060" marT="45729" marB="4572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502 – 568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520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NIR1</a:t>
                      </a:r>
                    </a:p>
                  </a:txBody>
                  <a:tcPr marL="99060" marR="99060" marT="45729" marB="4572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948 – 982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970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34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9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NIR2</a:t>
                      </a:r>
                    </a:p>
                  </a:txBody>
                  <a:tcPr marL="99060" marR="99060" marT="45729" marB="4572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988 – 1025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1000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pitchFamily="34" charset="0"/>
                        </a:rPr>
                        <a:t>37</a:t>
                      </a:r>
                    </a:p>
                  </a:txBody>
                  <a:tcPr marL="99060" marR="99060" marT="45729" marB="45729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52413" y="44450"/>
            <a:ext cx="5399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observations at small phase angles can be of special interest?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73813" y="6356350"/>
            <a:ext cx="2133600" cy="365125"/>
          </a:xfrm>
        </p:spPr>
        <p:txBody>
          <a:bodyPr/>
          <a:lstStyle/>
          <a:p>
            <a:pPr>
              <a:defRPr/>
            </a:pPr>
            <a:fld id="{FACB8D83-AC2D-4423-8511-C7FC2996114C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5124" name="Группа 12"/>
          <p:cNvGrpSpPr>
            <a:grpSpLocks/>
          </p:cNvGrpSpPr>
          <p:nvPr/>
        </p:nvGrpSpPr>
        <p:grpSpPr bwMode="auto">
          <a:xfrm>
            <a:off x="5759450" y="188913"/>
            <a:ext cx="3384550" cy="3286125"/>
            <a:chOff x="5508104" y="476672"/>
            <a:chExt cx="3384872" cy="3286125"/>
          </a:xfrm>
        </p:grpSpPr>
        <p:pic>
          <p:nvPicPr>
            <p:cNvPr id="5131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476672"/>
              <a:ext cx="3362325" cy="328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Box 10"/>
            <p:cNvSpPr txBox="1">
              <a:spLocks noChangeArrowheads="1"/>
            </p:cNvSpPr>
            <p:nvPr/>
          </p:nvSpPr>
          <p:spPr bwMode="auto">
            <a:xfrm>
              <a:off x="6658966" y="547961"/>
              <a:ext cx="223401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solidFill>
                    <a:srgbClr val="4F2270"/>
                  </a:solidFill>
                </a:rPr>
                <a:t>Venus phase function</a:t>
              </a:r>
            </a:p>
            <a:p>
              <a:r>
                <a:rPr lang="en-US" sz="1400" b="1" i="1">
                  <a:solidFill>
                    <a:srgbClr val="4F2270"/>
                  </a:solidFill>
                </a:rPr>
                <a:t>Ground-based observations</a:t>
              </a:r>
              <a:endParaRPr lang="ru-RU" sz="1400" b="1" i="1">
                <a:solidFill>
                  <a:srgbClr val="4F2270"/>
                </a:solidFill>
              </a:endParaRPr>
            </a:p>
          </p:txBody>
        </p:sp>
        <p:sp>
          <p:nvSpPr>
            <p:cNvPr id="5133" name="TextBox 11"/>
            <p:cNvSpPr txBox="1">
              <a:spLocks noChangeArrowheads="1"/>
            </p:cNvSpPr>
            <p:nvPr/>
          </p:nvSpPr>
          <p:spPr bwMode="auto">
            <a:xfrm>
              <a:off x="6084168" y="2996952"/>
              <a:ext cx="155760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200" i="1">
                  <a:solidFill>
                    <a:srgbClr val="4F2270"/>
                  </a:solidFill>
                </a:rPr>
                <a:t>(Mallama et al., 2006)</a:t>
              </a:r>
              <a:endParaRPr lang="ru-RU" sz="1200" i="1">
                <a:solidFill>
                  <a:srgbClr val="4F2270"/>
                </a:solidFill>
              </a:endParaRPr>
            </a:p>
          </p:txBody>
        </p:sp>
      </p:grpSp>
      <p:grpSp>
        <p:nvGrpSpPr>
          <p:cNvPr id="3" name="Группа 19"/>
          <p:cNvGrpSpPr>
            <a:grpSpLocks/>
          </p:cNvGrpSpPr>
          <p:nvPr/>
        </p:nvGrpSpPr>
        <p:grpSpPr bwMode="auto">
          <a:xfrm>
            <a:off x="323850" y="333375"/>
            <a:ext cx="8569325" cy="6156325"/>
            <a:chOff x="251520" y="404664"/>
            <a:chExt cx="8569630" cy="6156697"/>
          </a:xfrm>
        </p:grpSpPr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4644199" y="3860537"/>
              <a:ext cx="3960902" cy="18159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4F2270"/>
                  </a:solidFill>
                </a:rPr>
                <a:t>If the scattering particles are spherical and their size distribution is rather narrow</a:t>
              </a:r>
              <a:r>
                <a:rPr lang="ru-RU" sz="1400">
                  <a:solidFill>
                    <a:srgbClr val="4F2270"/>
                  </a:solidFill>
                </a:rPr>
                <a:t>,</a:t>
              </a:r>
              <a:r>
                <a:rPr lang="en-US" sz="1400">
                  <a:solidFill>
                    <a:srgbClr val="4F2270"/>
                  </a:solidFill>
                </a:rPr>
                <a:t> </a:t>
              </a:r>
            </a:p>
            <a:p>
              <a:r>
                <a:rPr lang="en-US" sz="1400">
                  <a:solidFill>
                    <a:srgbClr val="4F2270"/>
                  </a:solidFill>
                </a:rPr>
                <a:t>they produce the interference features in the backscattering domain.</a:t>
              </a:r>
              <a:r>
                <a:rPr lang="ru-RU" sz="1400">
                  <a:solidFill>
                    <a:srgbClr val="4F2270"/>
                  </a:solidFill>
                </a:rPr>
                <a:t> </a:t>
              </a:r>
            </a:p>
            <a:p>
              <a:r>
                <a:rPr lang="en-US" sz="1400">
                  <a:solidFill>
                    <a:srgbClr val="4F2270"/>
                  </a:solidFill>
                </a:rPr>
                <a:t>The angular positions of Max and Min are directly connected with the particle size relative to the wavelength, </a:t>
              </a:r>
            </a:p>
            <a:p>
              <a:r>
                <a:rPr lang="en-US" sz="1400">
                  <a:solidFill>
                    <a:srgbClr val="4F2270"/>
                  </a:solidFill>
                </a:rPr>
                <a:t>and the influence of the refractive index is weak.</a:t>
              </a:r>
            </a:p>
          </p:txBody>
        </p:sp>
        <p:pic>
          <p:nvPicPr>
            <p:cNvPr id="51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4711" t="23914" r="23328" b="18872"/>
            <a:stretch>
              <a:fillRect/>
            </a:stretch>
          </p:blipFill>
          <p:spPr bwMode="auto">
            <a:xfrm>
              <a:off x="251520" y="1052736"/>
              <a:ext cx="4211638" cy="550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Box 5"/>
            <p:cNvSpPr txBox="1">
              <a:spLocks noChangeArrowheads="1"/>
            </p:cNvSpPr>
            <p:nvPr/>
          </p:nvSpPr>
          <p:spPr bwMode="auto">
            <a:xfrm>
              <a:off x="4715729" y="5807253"/>
              <a:ext cx="4105421" cy="646151"/>
            </a:xfrm>
            <a:prstGeom prst="rect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4F2270"/>
                  </a:solidFill>
                </a:rPr>
                <a:t>The particle sizes can be retrieved from the position of the interference features.</a:t>
              </a:r>
              <a:endParaRPr lang="ru-RU" b="1">
                <a:solidFill>
                  <a:srgbClr val="4F2270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5652387" y="404664"/>
              <a:ext cx="790603" cy="792211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 flipH="1">
              <a:off x="4499821" y="907932"/>
              <a:ext cx="1152566" cy="433413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C0CBD-20E9-4B87-951E-8A5EFDD660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2060575"/>
            <a:ext cx="5942013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08400" y="260350"/>
            <a:ext cx="12255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Glory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2124075" y="1341438"/>
            <a:ext cx="1079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solidFill>
                  <a:srgbClr val="FFC000"/>
                </a:solidFill>
              </a:rPr>
              <a:t>Earth</a:t>
            </a:r>
            <a:endParaRPr lang="ru-RU" sz="3200" i="1">
              <a:solidFill>
                <a:srgbClr val="FFC000"/>
              </a:solidFill>
            </a:endParaRP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5989638" y="1371600"/>
            <a:ext cx="2974975" cy="3592513"/>
            <a:chOff x="5989830" y="1372346"/>
            <a:chExt cx="2974658" cy="3591152"/>
          </a:xfrm>
        </p:grpSpPr>
        <p:pic>
          <p:nvPicPr>
            <p:cNvPr id="615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9830" y="1988840"/>
              <a:ext cx="2974658" cy="2974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2" name="TextBox 11"/>
            <p:cNvSpPr txBox="1">
              <a:spLocks noChangeArrowheads="1"/>
            </p:cNvSpPr>
            <p:nvPr/>
          </p:nvSpPr>
          <p:spPr bwMode="auto">
            <a:xfrm>
              <a:off x="6876256" y="1372346"/>
              <a:ext cx="119334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>
                  <a:solidFill>
                    <a:srgbClr val="FFC000"/>
                  </a:solidFill>
                </a:rPr>
                <a:t>Venus</a:t>
              </a:r>
              <a:endParaRPr lang="ru-RU" sz="3200" i="1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544EB5A-AD02-40F0-B1CD-3AAEF4DE8D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738" y="188913"/>
            <a:ext cx="33845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Glory observed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VMC on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Venus cloud tops</a:t>
            </a: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1989138"/>
            <a:ext cx="340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F2270"/>
                </a:solidFill>
              </a:rPr>
              <a:t>(Local noon and nearly equator)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138" y="260350"/>
            <a:ext cx="20669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>
            <a:off x="3611563" y="6500813"/>
            <a:ext cx="1873250" cy="0"/>
          </a:xfrm>
          <a:prstGeom prst="straightConnector1">
            <a:avLst/>
          </a:prstGeom>
          <a:ln w="19050">
            <a:solidFill>
              <a:srgbClr val="4F227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Box 25"/>
          <p:cNvSpPr txBox="1">
            <a:spLocks noChangeArrowheads="1"/>
          </p:cNvSpPr>
          <p:nvPr/>
        </p:nvSpPr>
        <p:spPr bwMode="auto">
          <a:xfrm>
            <a:off x="4067175" y="6488113"/>
            <a:ext cx="1365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14</a:t>
            </a:r>
            <a:r>
              <a:rPr lang="en-US" b="1">
                <a:solidFill>
                  <a:srgbClr val="4F2270"/>
                </a:solidFill>
                <a:sym typeface="Symbol" pitchFamily="18" charset="2"/>
              </a:rPr>
              <a:t> in phase</a:t>
            </a:r>
            <a:endParaRPr lang="ru-RU" b="1">
              <a:solidFill>
                <a:srgbClr val="4F2270"/>
              </a:solidFill>
            </a:endParaRPr>
          </a:p>
        </p:txBody>
      </p:sp>
      <p:grpSp>
        <p:nvGrpSpPr>
          <p:cNvPr id="3" name="Группа 27"/>
          <p:cNvGrpSpPr>
            <a:grpSpLocks/>
          </p:cNvGrpSpPr>
          <p:nvPr/>
        </p:nvGrpSpPr>
        <p:grpSpPr bwMode="auto">
          <a:xfrm>
            <a:off x="144463" y="227013"/>
            <a:ext cx="8934450" cy="6572250"/>
            <a:chOff x="144016" y="226375"/>
            <a:chExt cx="8935137" cy="6572250"/>
          </a:xfrm>
        </p:grpSpPr>
        <p:grpSp>
          <p:nvGrpSpPr>
            <p:cNvPr id="7177" name="Группа 20"/>
            <p:cNvGrpSpPr>
              <a:grpSpLocks/>
            </p:cNvGrpSpPr>
            <p:nvPr/>
          </p:nvGrpSpPr>
          <p:grpSpPr bwMode="auto">
            <a:xfrm>
              <a:off x="5783503" y="226375"/>
              <a:ext cx="3295650" cy="6572250"/>
              <a:chOff x="5783503" y="-518807"/>
              <a:chExt cx="3295650" cy="6572250"/>
            </a:xfrm>
          </p:grpSpPr>
          <p:pic>
            <p:nvPicPr>
              <p:cNvPr id="7179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83503" y="-518807"/>
                <a:ext cx="3295650" cy="657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180" name="TextBox 5"/>
              <p:cNvSpPr txBox="1">
                <a:spLocks noChangeArrowheads="1"/>
              </p:cNvSpPr>
              <p:nvPr/>
            </p:nvSpPr>
            <p:spPr bwMode="auto">
              <a:xfrm>
                <a:off x="8460432" y="-340518"/>
                <a:ext cx="471488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70C0"/>
                    </a:solidFill>
                  </a:rPr>
                  <a:t>UV</a:t>
                </a:r>
              </a:p>
            </p:txBody>
          </p:sp>
          <p:sp>
            <p:nvSpPr>
              <p:cNvPr id="7181" name="TextBox 6"/>
              <p:cNvSpPr txBox="1">
                <a:spLocks noChangeArrowheads="1"/>
              </p:cNvSpPr>
              <p:nvPr/>
            </p:nvSpPr>
            <p:spPr bwMode="auto">
              <a:xfrm>
                <a:off x="8460432" y="1675706"/>
                <a:ext cx="468313" cy="369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92D050"/>
                    </a:solidFill>
                  </a:rPr>
                  <a:t>Vis</a:t>
                </a:r>
              </a:p>
            </p:txBody>
          </p:sp>
          <p:sp>
            <p:nvSpPr>
              <p:cNvPr id="7182" name="TextBox 7"/>
              <p:cNvSpPr txBox="1">
                <a:spLocks noChangeArrowheads="1"/>
              </p:cNvSpPr>
              <p:nvPr/>
            </p:nvSpPr>
            <p:spPr bwMode="auto">
              <a:xfrm>
                <a:off x="8388424" y="3763938"/>
                <a:ext cx="528637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</a:rPr>
                  <a:t>NIR</a:t>
                </a:r>
              </a:p>
            </p:txBody>
          </p:sp>
        </p:grpSp>
        <p:sp>
          <p:nvSpPr>
            <p:cNvPr id="7178" name="TextBox 26"/>
            <p:cNvSpPr txBox="1">
              <a:spLocks noChangeArrowheads="1"/>
            </p:cNvSpPr>
            <p:nvPr/>
          </p:nvSpPr>
          <p:spPr bwMode="auto">
            <a:xfrm>
              <a:off x="144016" y="5385990"/>
              <a:ext cx="334786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4F2270"/>
                  </a:solidFill>
                </a:rPr>
                <a:t>The phase curves are composed from the set of successive images.  </a:t>
              </a:r>
              <a:endParaRPr lang="ru-RU">
                <a:solidFill>
                  <a:srgbClr val="4F227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063FB-A37C-4A71-9A2D-0AC635A06649}" type="slidenum">
              <a:rPr lang="en-US"/>
              <a:pPr>
                <a:defRPr/>
              </a:pPr>
              <a:t>7</a:t>
            </a:fld>
            <a:endParaRPr lang="en-US"/>
          </a:p>
        </p:txBody>
      </p:sp>
      <p:grpSp>
        <p:nvGrpSpPr>
          <p:cNvPr id="8195" name="Group 1"/>
          <p:cNvGrpSpPr>
            <a:grpSpLocks/>
          </p:cNvGrpSpPr>
          <p:nvPr/>
        </p:nvGrpSpPr>
        <p:grpSpPr bwMode="auto">
          <a:xfrm>
            <a:off x="1414463" y="1412875"/>
            <a:ext cx="3960812" cy="5040313"/>
            <a:chOff x="1187451" y="1516856"/>
            <a:chExt cx="3960812" cy="5040313"/>
          </a:xfrm>
        </p:grpSpPr>
        <p:pic>
          <p:nvPicPr>
            <p:cNvPr id="8199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15121" t="24228" r="21982" b="19241"/>
            <a:stretch>
              <a:fillRect/>
            </a:stretch>
          </p:blipFill>
          <p:spPr bwMode="auto">
            <a:xfrm>
              <a:off x="1187451" y="1516856"/>
              <a:ext cx="3960812" cy="504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2608263" y="4209256"/>
              <a:ext cx="0" cy="64928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2089151" y="4229894"/>
              <a:ext cx="0" cy="352425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5651500" y="2492375"/>
            <a:ext cx="3384550" cy="16319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4F2270"/>
                </a:solidFill>
              </a:rPr>
              <a:t>The main contributor to </a:t>
            </a:r>
          </a:p>
          <a:p>
            <a:r>
              <a:rPr lang="en-US" sz="2000" b="1">
                <a:solidFill>
                  <a:srgbClr val="4F2270"/>
                </a:solidFill>
              </a:rPr>
              <a:t>the light scattering </a:t>
            </a:r>
          </a:p>
          <a:p>
            <a:r>
              <a:rPr lang="en-US" sz="2000" b="1">
                <a:solidFill>
                  <a:srgbClr val="4F2270"/>
                </a:solidFill>
              </a:rPr>
              <a:t>that occurs at the levels sounded by all VMC channels </a:t>
            </a:r>
          </a:p>
          <a:p>
            <a:r>
              <a:rPr lang="en-US" sz="2000" b="1">
                <a:solidFill>
                  <a:srgbClr val="4F2270"/>
                </a:solidFill>
              </a:rPr>
              <a:t>are the mode-2 particles.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539750" y="188913"/>
            <a:ext cx="83534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angular positions of Max and Min observed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UV, Visible, and NIR correspond to mode-2 particles</a:t>
            </a:r>
          </a:p>
        </p:txBody>
      </p:sp>
      <p:sp>
        <p:nvSpPr>
          <p:cNvPr id="8198" name="TextBox 3"/>
          <p:cNvSpPr txBox="1">
            <a:spLocks noChangeArrowheads="1"/>
          </p:cNvSpPr>
          <p:nvPr/>
        </p:nvSpPr>
        <p:spPr bwMode="auto">
          <a:xfrm>
            <a:off x="5364163" y="5661025"/>
            <a:ext cx="3671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4F2270"/>
                </a:solidFill>
              </a:rPr>
              <a:t>The refractive index values </a:t>
            </a:r>
            <a:r>
              <a:rPr lang="en-US" sz="1600" i="1">
                <a:solidFill>
                  <a:srgbClr val="4F2270"/>
                </a:solidFill>
              </a:rPr>
              <a:t>m</a:t>
            </a:r>
            <a:r>
              <a:rPr lang="en-US" sz="1600" i="1" baseline="-25000">
                <a:solidFill>
                  <a:srgbClr val="4F2270"/>
                </a:solidFill>
              </a:rPr>
              <a:t>r</a:t>
            </a:r>
            <a:r>
              <a:rPr lang="en-US" sz="1600">
                <a:solidFill>
                  <a:srgbClr val="4F2270"/>
                </a:solidFill>
              </a:rPr>
              <a:t> (H</a:t>
            </a:r>
            <a:r>
              <a:rPr lang="en-US" sz="1600" baseline="-25000">
                <a:solidFill>
                  <a:srgbClr val="4F2270"/>
                </a:solidFill>
              </a:rPr>
              <a:t>2</a:t>
            </a:r>
            <a:r>
              <a:rPr lang="en-US" sz="1600">
                <a:solidFill>
                  <a:srgbClr val="4F2270"/>
                </a:solidFill>
              </a:rPr>
              <a:t>SO</a:t>
            </a:r>
            <a:r>
              <a:rPr lang="en-US" sz="1600" baseline="-25000">
                <a:solidFill>
                  <a:srgbClr val="4F2270"/>
                </a:solidFill>
              </a:rPr>
              <a:t>4</a:t>
            </a:r>
            <a:r>
              <a:rPr lang="en-US" sz="1600">
                <a:solidFill>
                  <a:srgbClr val="4F2270"/>
                </a:solidFill>
              </a:rPr>
              <a:t>) are  taken from Palmer &amp; Williams  (1975)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11188" y="333375"/>
            <a:ext cx="1589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</a:t>
            </a:r>
          </a:p>
        </p:txBody>
      </p:sp>
      <p:sp>
        <p:nvSpPr>
          <p:cNvPr id="9219" name="TextBox 21"/>
          <p:cNvSpPr txBox="1">
            <a:spLocks noChangeArrowheads="1"/>
          </p:cNvSpPr>
          <p:nvPr/>
        </p:nvSpPr>
        <p:spPr bwMode="auto">
          <a:xfrm>
            <a:off x="323850" y="5157788"/>
            <a:ext cx="4289425" cy="101441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4F2270"/>
                </a:solidFill>
              </a:rPr>
              <a:t>Measured :                </a:t>
            </a:r>
            <a:r>
              <a:rPr lang="en-US" sz="2000" b="1" i="1">
                <a:solidFill>
                  <a:srgbClr val="4F2270"/>
                </a:solidFill>
              </a:rPr>
              <a:t>B</a:t>
            </a:r>
            <a:r>
              <a:rPr lang="en-US" sz="2000" b="1">
                <a:solidFill>
                  <a:srgbClr val="4F2270"/>
                </a:solidFill>
              </a:rPr>
              <a:t>(0</a:t>
            </a:r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</a:t>
            </a:r>
            <a:r>
              <a:rPr lang="en-US" sz="2000" b="1">
                <a:solidFill>
                  <a:srgbClr val="4F2270"/>
                </a:solidFill>
              </a:rPr>
              <a:t>) &gt; </a:t>
            </a:r>
            <a:r>
              <a:rPr lang="en-US" sz="2000" b="1" i="1">
                <a:solidFill>
                  <a:srgbClr val="4F2270"/>
                </a:solidFill>
              </a:rPr>
              <a:t>Bmax</a:t>
            </a:r>
            <a:r>
              <a:rPr lang="en-US" sz="2000" b="1">
                <a:solidFill>
                  <a:srgbClr val="4F2270"/>
                </a:solidFill>
              </a:rPr>
              <a:t>(17</a:t>
            </a:r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)</a:t>
            </a:r>
          </a:p>
          <a:p>
            <a:endParaRPr lang="en-US" sz="2000" b="1">
              <a:solidFill>
                <a:srgbClr val="4F2270"/>
              </a:solidFill>
              <a:sym typeface="Symbol" pitchFamily="18" charset="2"/>
            </a:endParaRPr>
          </a:p>
          <a:p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Single-scat. model :  </a:t>
            </a:r>
            <a:r>
              <a:rPr lang="en-US" sz="2000" b="1" i="1">
                <a:solidFill>
                  <a:srgbClr val="4F2270"/>
                </a:solidFill>
                <a:sym typeface="Symbol" pitchFamily="18" charset="2"/>
              </a:rPr>
              <a:t>F</a:t>
            </a:r>
            <a:r>
              <a:rPr lang="en-US" sz="2000" b="1">
                <a:solidFill>
                  <a:srgbClr val="4F2270"/>
                </a:solidFill>
              </a:rPr>
              <a:t>(0</a:t>
            </a:r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</a:t>
            </a:r>
            <a:r>
              <a:rPr lang="en-US" sz="2000" b="1">
                <a:solidFill>
                  <a:srgbClr val="4F2270"/>
                </a:solidFill>
              </a:rPr>
              <a:t>) &lt; </a:t>
            </a:r>
            <a:r>
              <a:rPr lang="en-US" sz="2000" b="1" i="1">
                <a:solidFill>
                  <a:srgbClr val="4F2270"/>
                </a:solidFill>
              </a:rPr>
              <a:t>Fmax</a:t>
            </a:r>
            <a:r>
              <a:rPr lang="en-US" sz="2000" b="1">
                <a:solidFill>
                  <a:srgbClr val="4F2270"/>
                </a:solidFill>
              </a:rPr>
              <a:t>(17</a:t>
            </a:r>
            <a:r>
              <a:rPr lang="en-US" sz="2000" b="1">
                <a:solidFill>
                  <a:srgbClr val="4F2270"/>
                </a:solidFill>
                <a:sym typeface="Symbol" pitchFamily="18" charset="2"/>
              </a:rPr>
              <a:t>)</a:t>
            </a:r>
            <a:endParaRPr lang="en-US" sz="2000" b="1">
              <a:solidFill>
                <a:srgbClr val="4F2270"/>
              </a:solidFill>
            </a:endParaRPr>
          </a:p>
        </p:txBody>
      </p:sp>
      <p:grpSp>
        <p:nvGrpSpPr>
          <p:cNvPr id="9220" name="Group 20"/>
          <p:cNvGrpSpPr>
            <a:grpSpLocks/>
          </p:cNvGrpSpPr>
          <p:nvPr/>
        </p:nvGrpSpPr>
        <p:grpSpPr bwMode="auto">
          <a:xfrm>
            <a:off x="4932363" y="908050"/>
            <a:ext cx="4073525" cy="4789488"/>
            <a:chOff x="4716016" y="1251620"/>
            <a:chExt cx="3960000" cy="5040000"/>
          </a:xfrm>
        </p:grpSpPr>
        <p:pic>
          <p:nvPicPr>
            <p:cNvPr id="92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706" t="24133" r="22395" b="19334"/>
            <a:stretch>
              <a:fillRect/>
            </a:stretch>
          </p:blipFill>
          <p:spPr bwMode="auto">
            <a:xfrm>
              <a:off x="4716016" y="1251620"/>
              <a:ext cx="3960000" cy="50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Straight Connector 17"/>
            <p:cNvCxnSpPr/>
            <p:nvPr/>
          </p:nvCxnSpPr>
          <p:spPr>
            <a:xfrm>
              <a:off x="5219118" y="2664891"/>
              <a:ext cx="1297879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23"/>
            <p:cNvCxnSpPr/>
            <p:nvPr/>
          </p:nvCxnSpPr>
          <p:spPr>
            <a:xfrm flipV="1">
              <a:off x="6143529" y="1891435"/>
              <a:ext cx="0" cy="761763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1" name="Группа 36"/>
          <p:cNvGrpSpPr>
            <a:grpSpLocks/>
          </p:cNvGrpSpPr>
          <p:nvPr/>
        </p:nvGrpSpPr>
        <p:grpSpPr bwMode="auto">
          <a:xfrm>
            <a:off x="146050" y="1268413"/>
            <a:ext cx="4329113" cy="3159125"/>
            <a:chOff x="145925" y="1268413"/>
            <a:chExt cx="4329559" cy="3159125"/>
          </a:xfrm>
        </p:grpSpPr>
        <p:pic>
          <p:nvPicPr>
            <p:cNvPr id="9224" name="Picture 13" descr="Description: figure1_mixed"/>
            <p:cNvPicPr>
              <a:picLocks noChangeAspect="1" noChangeArrowheads="1"/>
            </p:cNvPicPr>
            <p:nvPr/>
          </p:nvPicPr>
          <p:blipFill>
            <a:blip r:embed="rId3" cstate="print"/>
            <a:srcRect l="7726" t="61584" r="36319"/>
            <a:stretch>
              <a:fillRect/>
            </a:stretch>
          </p:blipFill>
          <p:spPr bwMode="auto">
            <a:xfrm>
              <a:off x="441325" y="1268413"/>
              <a:ext cx="4033838" cy="315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4"/>
            <p:cNvCxnSpPr/>
            <p:nvPr/>
          </p:nvCxnSpPr>
          <p:spPr bwMode="auto">
            <a:xfrm>
              <a:off x="984211" y="1501775"/>
              <a:ext cx="140349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1"/>
            <p:cNvSpPr/>
            <p:nvPr/>
          </p:nvSpPr>
          <p:spPr>
            <a:xfrm>
              <a:off x="4367523" y="1341438"/>
              <a:ext cx="107961" cy="25193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9227" name="Picture 15" descr="Description: figure1_mixed"/>
            <p:cNvPicPr>
              <a:picLocks noChangeAspect="1" noChangeArrowheads="1"/>
            </p:cNvPicPr>
            <p:nvPr/>
          </p:nvPicPr>
          <p:blipFill>
            <a:blip r:embed="rId3" cstate="print"/>
            <a:srcRect t="30370" r="94322" b="37326"/>
            <a:stretch>
              <a:fillRect/>
            </a:stretch>
          </p:blipFill>
          <p:spPr bwMode="auto">
            <a:xfrm>
              <a:off x="145925" y="1501775"/>
              <a:ext cx="301625" cy="214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" name="Прямая со стрелкой 35"/>
            <p:cNvCxnSpPr/>
            <p:nvPr/>
          </p:nvCxnSpPr>
          <p:spPr>
            <a:xfrm>
              <a:off x="2303560" y="1484313"/>
              <a:ext cx="0" cy="43180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22" name="TextBox 37"/>
          <p:cNvSpPr txBox="1">
            <a:spLocks noChangeArrowheads="1"/>
          </p:cNvSpPr>
          <p:nvPr/>
        </p:nvSpPr>
        <p:spPr bwMode="auto">
          <a:xfrm>
            <a:off x="3348038" y="1412875"/>
            <a:ext cx="86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NIR</a:t>
            </a:r>
          </a:p>
          <a:p>
            <a:r>
              <a:rPr lang="en-US" b="1"/>
              <a:t>#1920</a:t>
            </a:r>
            <a:endParaRPr lang="ru-RU" b="1"/>
          </a:p>
        </p:txBody>
      </p:sp>
      <p:sp>
        <p:nvSpPr>
          <p:cNvPr id="9223" name="TextBox 38"/>
          <p:cNvSpPr txBox="1">
            <a:spLocks noChangeArrowheads="1"/>
          </p:cNvSpPr>
          <p:nvPr/>
        </p:nvSpPr>
        <p:spPr bwMode="auto">
          <a:xfrm>
            <a:off x="7524750" y="1844675"/>
            <a:ext cx="1195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ym typeface="Symbol" pitchFamily="18" charset="2"/>
              </a:rPr>
              <a:t></a:t>
            </a:r>
            <a:r>
              <a:rPr lang="en-US" sz="1600"/>
              <a:t>=0.965 </a:t>
            </a:r>
            <a:r>
              <a:rPr lang="en-US" sz="1600">
                <a:sym typeface="Symbol" pitchFamily="18" charset="2"/>
              </a:rPr>
              <a:t>m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8EB1D-C224-4B6A-ABC3-C047E51E6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11188" y="260350"/>
            <a:ext cx="55578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4F22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 and modeled NIR profiles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l="6857" t="23325" r="-1202" b="15298"/>
          <a:stretch>
            <a:fillRect/>
          </a:stretch>
        </p:blipFill>
        <p:spPr bwMode="auto">
          <a:xfrm>
            <a:off x="88900" y="1042988"/>
            <a:ext cx="5643563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5724525" y="1125538"/>
            <a:ext cx="34194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4F2270"/>
                </a:solidFill>
              </a:rPr>
              <a:t>The profile is built from the set of successive images for the </a:t>
            </a:r>
            <a:r>
              <a:rPr lang="ru-RU" sz="1600">
                <a:solidFill>
                  <a:srgbClr val="4F2270"/>
                </a:solidFill>
              </a:rPr>
              <a:t>1°х1°</a:t>
            </a:r>
            <a:r>
              <a:rPr lang="en-US" sz="1600">
                <a:solidFill>
                  <a:srgbClr val="4F2270"/>
                </a:solidFill>
              </a:rPr>
              <a:t> region </a:t>
            </a:r>
            <a:endParaRPr lang="ru-RU" sz="1600">
              <a:solidFill>
                <a:srgbClr val="4F2270"/>
              </a:solidFill>
            </a:endParaRPr>
          </a:p>
          <a:p>
            <a:r>
              <a:rPr lang="en-US" sz="1600">
                <a:solidFill>
                  <a:srgbClr val="4F2270"/>
                </a:solidFill>
              </a:rPr>
              <a:t>(orbit #1809). 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799138" y="2420938"/>
            <a:ext cx="3236912" cy="147796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The effect observed </a:t>
            </a:r>
          </a:p>
          <a:p>
            <a:r>
              <a:rPr lang="en-US" b="1">
                <a:solidFill>
                  <a:srgbClr val="4F2270"/>
                </a:solidFill>
              </a:rPr>
              <a:t>in the single-scattering model qualitatively remains</a:t>
            </a:r>
          </a:p>
          <a:p>
            <a:r>
              <a:rPr lang="en-US" b="1">
                <a:solidFill>
                  <a:srgbClr val="4F2270"/>
                </a:solidFill>
              </a:rPr>
              <a:t>after multiple scattering </a:t>
            </a:r>
          </a:p>
          <a:p>
            <a:r>
              <a:rPr lang="en-US" b="1">
                <a:solidFill>
                  <a:srgbClr val="4F2270"/>
                </a:solidFill>
              </a:rPr>
              <a:t>in the clouds.</a:t>
            </a:r>
          </a:p>
        </p:txBody>
      </p:sp>
      <p:sp>
        <p:nvSpPr>
          <p:cNvPr id="10247" name="TextBox 10"/>
          <p:cNvSpPr txBox="1">
            <a:spLocks noChangeArrowheads="1"/>
          </p:cNvSpPr>
          <p:nvPr/>
        </p:nvSpPr>
        <p:spPr bwMode="auto">
          <a:xfrm>
            <a:off x="5867400" y="4508500"/>
            <a:ext cx="3168650" cy="147796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F2270"/>
                </a:solidFill>
              </a:rPr>
              <a:t>The slope </a:t>
            </a:r>
            <a:r>
              <a:rPr lang="en-US" b="1">
                <a:solidFill>
                  <a:srgbClr val="4F2270"/>
                </a:solidFill>
                <a:latin typeface="Symbol" pitchFamily="18" charset="2"/>
              </a:rPr>
              <a:t>D</a:t>
            </a:r>
            <a:r>
              <a:rPr lang="en-US" b="1" i="1">
                <a:solidFill>
                  <a:srgbClr val="4F2270"/>
                </a:solidFill>
              </a:rPr>
              <a:t>B</a:t>
            </a:r>
            <a:r>
              <a:rPr lang="en-US" b="1">
                <a:solidFill>
                  <a:srgbClr val="4F2270"/>
                </a:solidFill>
              </a:rPr>
              <a:t>/</a:t>
            </a:r>
            <a:r>
              <a:rPr lang="en-US" b="1">
                <a:solidFill>
                  <a:srgbClr val="4F2270"/>
                </a:solidFill>
                <a:latin typeface="Symbol" pitchFamily="18" charset="2"/>
              </a:rPr>
              <a:t>Da  </a:t>
            </a:r>
            <a:r>
              <a:rPr lang="en-US" b="1">
                <a:solidFill>
                  <a:srgbClr val="4F2270"/>
                </a:solidFill>
              </a:rPr>
              <a:t>after </a:t>
            </a:r>
            <a:r>
              <a:rPr lang="en-US" b="1">
                <a:solidFill>
                  <a:srgbClr val="4F2270"/>
                </a:solidFill>
                <a:latin typeface="Symbol" pitchFamily="18" charset="2"/>
              </a:rPr>
              <a:t>a </a:t>
            </a:r>
            <a:r>
              <a:rPr lang="en-US" b="1">
                <a:solidFill>
                  <a:srgbClr val="4F2270"/>
                </a:solidFill>
                <a:latin typeface="Symbol" pitchFamily="18" charset="2"/>
                <a:sym typeface="Symbol" pitchFamily="18" charset="2"/>
              </a:rPr>
              <a:t> 20 </a:t>
            </a:r>
            <a:r>
              <a:rPr lang="en-US" b="1">
                <a:solidFill>
                  <a:srgbClr val="4F2270"/>
                </a:solidFill>
              </a:rPr>
              <a:t>is </a:t>
            </a:r>
            <a:r>
              <a:rPr lang="en-US" b="1" u="sng">
                <a:solidFill>
                  <a:srgbClr val="4F2270"/>
                </a:solidFill>
              </a:rPr>
              <a:t>steeper</a:t>
            </a:r>
            <a:r>
              <a:rPr lang="en-US" b="1">
                <a:solidFill>
                  <a:srgbClr val="4F2270"/>
                </a:solidFill>
              </a:rPr>
              <a:t> than that produced by mode-2 particles;</a:t>
            </a:r>
          </a:p>
          <a:p>
            <a:r>
              <a:rPr lang="en-US" b="1">
                <a:solidFill>
                  <a:srgbClr val="4F2270"/>
                </a:solidFill>
              </a:rPr>
              <a:t>adding haze makes things worse.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16010</TotalTime>
  <Words>1018</Words>
  <Application>Microsoft Office PowerPoint</Application>
  <PresentationFormat>Экран (4:3)</PresentationFormat>
  <Paragraphs>190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Calibri</vt:lpstr>
      <vt:lpstr>Arial</vt:lpstr>
      <vt:lpstr>Wingdings</vt:lpstr>
      <vt:lpstr>Times New Roman</vt:lpstr>
      <vt:lpstr>Symbol</vt:lpstr>
      <vt:lpstr>MS PGothic</vt:lpstr>
      <vt:lpstr>Office Theme</vt:lpstr>
      <vt:lpstr>Axum6 GraphSheet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Max-Planck-Institut für Sonnensystemforschung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Petrova, Elena</dc:creator>
  <cp:lastModifiedBy>Оксана</cp:lastModifiedBy>
  <cp:revision>571</cp:revision>
  <dcterms:created xsi:type="dcterms:W3CDTF">2011-10-30T17:28:23Z</dcterms:created>
  <dcterms:modified xsi:type="dcterms:W3CDTF">2012-10-25T12:20:30Z</dcterms:modified>
</cp:coreProperties>
</file>