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D2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1A6A5-D034-4249-912F-D1ACFDCFAE38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B49C-EFA2-4646-B163-A72D67CEBC0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36713-C66A-4C61-B407-F0C5BA970247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D2D9-D7BE-40FA-8E33-94B8C7758F3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91D3D-3572-451A-A661-9C442795B2F5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5EBA-474C-48AF-85CA-74A4C9A2A35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70C1-E407-424A-ADE5-F46CB3BF53AB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3DFA-EB00-4C99-8D1A-05D70EA8FDE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BE0AC-C144-4DBD-B042-21DE5C169847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BC52B-1EFD-4152-A29A-F5A0024DAE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03147-D522-4D0E-88C2-E2882348F9A6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0AA25-B764-480B-8627-E883B5E9C12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37B7BF-1B87-4BF3-85A3-D49291E1054F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148E9-02A8-4CFC-BFDD-7407F54F7BB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572A95-8E40-4BC5-8640-D4226504A625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5FC7-1E93-423F-880B-31AC01A7B2D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555AC-D6A5-4374-BA89-9F122D0B13D0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A36F2-06A9-4D2A-98D3-6563E6A79C5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261B1-0AF6-48FA-92DA-FC97F99E970E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FEF0-D9EF-47FD-9BA3-BD243283076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3B670-AADC-4176-AAE7-6D57C2702CC9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CA898-F2D3-43F0-ABB3-107B07570F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A0D6A3-247F-43B9-86EA-AD7AE2994D51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6512347-3F1B-41BA-B3AC-CCE5044E3B6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???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charset="0"/>
            </a:endParaRPr>
          </a:p>
        </p:txBody>
      </p:sp>
      <p:pic>
        <p:nvPicPr>
          <p:cNvPr id="13316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8163"/>
            <a:ext cx="80772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57263"/>
            <a:ext cx="7391400" cy="2471737"/>
          </a:xfrm>
        </p:spPr>
        <p:txBody>
          <a:bodyPr>
            <a:noAutofit/>
          </a:bodyPr>
          <a:lstStyle/>
          <a:p>
            <a:r>
              <a:rPr lang="en-US" smtClean="0">
                <a:solidFill>
                  <a:srgbClr val="93CDDD"/>
                </a:solidFill>
                <a:latin typeface="Times New Roman" charset="0"/>
                <a:cs typeface="Times New Roman" charset="0"/>
              </a:rPr>
              <a:t>Thermal evolution of an early magma ocean in interaction with the atmosphere</a:t>
            </a:r>
            <a:endParaRPr lang="fr-FR" smtClean="0">
              <a:solidFill>
                <a:srgbClr val="93CDDD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657600"/>
            <a:ext cx="8077200" cy="26670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bg1"/>
                </a:solidFill>
              </a:rPr>
              <a:t>T. Lebrun</a:t>
            </a:r>
            <a:r>
              <a:rPr lang="en-GB" sz="2800" b="1" baseline="30000" smtClean="0">
                <a:solidFill>
                  <a:schemeClr val="bg1"/>
                </a:solidFill>
              </a:rPr>
              <a:t>1</a:t>
            </a:r>
            <a:r>
              <a:rPr lang="en-GB" sz="2800" b="1" smtClean="0">
                <a:solidFill>
                  <a:schemeClr val="bg1"/>
                </a:solidFill>
              </a:rPr>
              <a:t>, H. Massol</a:t>
            </a:r>
            <a:r>
              <a:rPr lang="en-GB" sz="2800" b="1" baseline="30000" smtClean="0">
                <a:solidFill>
                  <a:schemeClr val="bg1"/>
                </a:solidFill>
              </a:rPr>
              <a:t>1</a:t>
            </a:r>
            <a:r>
              <a:rPr lang="en-GB" sz="2800" b="1" smtClean="0">
                <a:solidFill>
                  <a:schemeClr val="bg1"/>
                </a:solidFill>
              </a:rPr>
              <a:t>, E. Chassefière</a:t>
            </a:r>
            <a:r>
              <a:rPr lang="en-GB" sz="2800" b="1" baseline="30000" smtClean="0">
                <a:solidFill>
                  <a:schemeClr val="bg1"/>
                </a:solidFill>
              </a:rPr>
              <a:t>1</a:t>
            </a:r>
            <a:r>
              <a:rPr lang="en-GB" sz="2800" b="1" smtClean="0">
                <a:solidFill>
                  <a:schemeClr val="bg1"/>
                </a:solidFill>
              </a:rPr>
              <a:t>, A. Davaille</a:t>
            </a:r>
            <a:r>
              <a:rPr lang="en-GB" sz="2800" b="1" baseline="30000" smtClean="0">
                <a:solidFill>
                  <a:schemeClr val="bg1"/>
                </a:solidFill>
              </a:rPr>
              <a:t>2</a:t>
            </a:r>
            <a:r>
              <a:rPr lang="en-GB" sz="2800" b="1" smtClean="0">
                <a:solidFill>
                  <a:schemeClr val="bg1"/>
                </a:solidFill>
              </a:rPr>
              <a:t>, E. Marcq</a:t>
            </a:r>
            <a:r>
              <a:rPr lang="en-GB" sz="2800" b="1" baseline="30000" smtClean="0">
                <a:solidFill>
                  <a:schemeClr val="bg1"/>
                </a:solidFill>
              </a:rPr>
              <a:t>3</a:t>
            </a:r>
            <a:r>
              <a:rPr lang="en-GB" sz="2800" b="1" smtClean="0">
                <a:solidFill>
                  <a:schemeClr val="bg1"/>
                </a:solidFill>
              </a:rPr>
              <a:t>, P. Sarda</a:t>
            </a:r>
            <a:r>
              <a:rPr lang="en-GB" sz="2800" b="1" baseline="30000" smtClean="0">
                <a:solidFill>
                  <a:schemeClr val="bg1"/>
                </a:solidFill>
              </a:rPr>
              <a:t>1</a:t>
            </a:r>
            <a:r>
              <a:rPr lang="en-GB" sz="2800" b="1" smtClean="0">
                <a:solidFill>
                  <a:schemeClr val="bg1"/>
                </a:solidFill>
              </a:rPr>
              <a:t>, F. Leblanc</a:t>
            </a:r>
            <a:r>
              <a:rPr lang="en-GB" sz="2800" b="1" baseline="30000" smtClean="0">
                <a:solidFill>
                  <a:schemeClr val="bg1"/>
                </a:solidFill>
              </a:rPr>
              <a:t>3</a:t>
            </a:r>
            <a:r>
              <a:rPr lang="en-GB" sz="2800" b="1" smtClean="0">
                <a:solidFill>
                  <a:schemeClr val="bg1"/>
                </a:solidFill>
              </a:rPr>
              <a:t>, G. Brandeis</a:t>
            </a:r>
            <a:r>
              <a:rPr lang="en-GB" sz="2800" b="1" baseline="30000" smtClean="0">
                <a:solidFill>
                  <a:schemeClr val="bg1"/>
                </a:solidFill>
              </a:rPr>
              <a:t>4</a:t>
            </a:r>
            <a:r>
              <a:rPr lang="fr-FR" sz="280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sz="1600" baseline="3000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1600" baseline="300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1 </a:t>
            </a:r>
            <a:r>
              <a:rPr lang="en-US" sz="16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Univ Paris-Sud, Laboratoire IDES, UMR8148, Univ. Paris-Sud, CNRS, Bât. 504, Orsay, F-91405, France;</a:t>
            </a:r>
            <a:endParaRPr lang="fr-FR" sz="160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1600" baseline="300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2 </a:t>
            </a:r>
            <a:r>
              <a:rPr lang="en-US" sz="16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FAST, Univ. Paris-Sud, CNRS, France</a:t>
            </a:r>
            <a:endParaRPr lang="fr-FR" sz="160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1600" baseline="300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3</a:t>
            </a:r>
            <a:r>
              <a:rPr lang="en-US" sz="16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LATMOS, UVSQ, CNRS, Guyancourt, France</a:t>
            </a:r>
            <a:endParaRPr lang="fr-FR" sz="160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1600" baseline="300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4</a:t>
            </a:r>
            <a:r>
              <a:rPr lang="en-US" sz="16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IPGP, Paris, France</a:t>
            </a:r>
            <a:endParaRPr lang="fr-FR" sz="160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0" y="65214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The Third Moscow Solar System Symposium (3M-S</a:t>
            </a:r>
            <a:r>
              <a:rPr lang="fr-FR" sz="1200" b="1" baseline="30000">
                <a:solidFill>
                  <a:schemeClr val="bg1"/>
                </a:solidFill>
              </a:rPr>
              <a:t>3</a:t>
            </a:r>
            <a:r>
              <a:rPr lang="fr-FR" sz="1200" b="1">
                <a:solidFill>
                  <a:schemeClr val="bg1"/>
                </a:solidFill>
              </a:rPr>
              <a:t>), </a:t>
            </a:r>
            <a:r>
              <a:rPr lang="fr-FR" sz="1200">
                <a:solidFill>
                  <a:schemeClr val="bg1"/>
                </a:solidFill>
              </a:rPr>
              <a:t>Space Research Institute, Moscow, October 8-12, 2012</a:t>
            </a:r>
          </a:p>
        </p:txBody>
      </p:sp>
      <p:pic>
        <p:nvPicPr>
          <p:cNvPr id="13320" name="Image 6" descr="logo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939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Image 9" descr="Logo_CNRS-filaire-gran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9588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8045450" y="0"/>
          <a:ext cx="1098550" cy="957263"/>
        </p:xfrm>
        <a:graphic>
          <a:graphicData uri="http://schemas.openxmlformats.org/presentationml/2006/ole">
            <p:oleObj spid="_x0000_s13314" name="Document" r:id="rId6" imgW="1181100" imgH="1028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sz="4000" smtClean="0">
                <a:latin typeface="Times New Roman" charset="0"/>
                <a:cs typeface="Times New Roman" charset="0"/>
              </a:rPr>
              <a:t>Goal of the study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/>
          <a:lstStyle/>
          <a:p>
            <a:r>
              <a:rPr lang="fr-FR" sz="2800" smtClean="0">
                <a:latin typeface="Times New Roman" charset="0"/>
                <a:cs typeface="Times New Roman" charset="0"/>
              </a:rPr>
              <a:t>Coupling of a thermal evolution model of a magma ocean with a 1-D radiative-convective atmosphere.</a:t>
            </a:r>
          </a:p>
          <a:p>
            <a:r>
              <a:rPr lang="fr-FR" sz="2800" smtClean="0">
                <a:latin typeface="Times New Roman" charset="0"/>
                <a:cs typeface="Times New Roman" charset="0"/>
              </a:rPr>
              <a:t>Exchange of volatiles between the solidifying magma ocean and the atmosphere through volatile (CO</a:t>
            </a:r>
            <a:r>
              <a:rPr lang="fr-FR" sz="2800" baseline="-25000" smtClean="0">
                <a:latin typeface="Times New Roman" charset="0"/>
                <a:cs typeface="Times New Roman" charset="0"/>
              </a:rPr>
              <a:t>2</a:t>
            </a:r>
            <a:r>
              <a:rPr lang="fr-FR" sz="2800" smtClean="0">
                <a:latin typeface="Times New Roman" charset="0"/>
                <a:cs typeface="Times New Roman" charset="0"/>
              </a:rPr>
              <a:t>, H</a:t>
            </a:r>
            <a:r>
              <a:rPr lang="fr-FR" sz="2800" baseline="-25000" smtClean="0">
                <a:latin typeface="Times New Roman" charset="0"/>
                <a:cs typeface="Times New Roman" charset="0"/>
              </a:rPr>
              <a:t>2</a:t>
            </a:r>
            <a:r>
              <a:rPr lang="fr-FR" sz="2800" smtClean="0">
                <a:latin typeface="Times New Roman" charset="0"/>
                <a:cs typeface="Times New Roman" charset="0"/>
              </a:rPr>
              <a:t>O) exsolution.</a:t>
            </a:r>
          </a:p>
          <a:p>
            <a:r>
              <a:rPr lang="fr-FR" sz="2800" smtClean="0">
                <a:latin typeface="Times New Roman" charset="0"/>
                <a:cs typeface="Times New Roman" charset="0"/>
              </a:rPr>
              <a:t>Radiative feedback of atmospheric CO</a:t>
            </a:r>
            <a:r>
              <a:rPr lang="fr-FR" sz="2800" baseline="-25000" smtClean="0">
                <a:latin typeface="Times New Roman" charset="0"/>
                <a:cs typeface="Times New Roman" charset="0"/>
              </a:rPr>
              <a:t>2</a:t>
            </a:r>
            <a:r>
              <a:rPr lang="fr-FR" sz="2800" smtClean="0">
                <a:latin typeface="Times New Roman" charset="0"/>
                <a:cs typeface="Times New Roman" charset="0"/>
              </a:rPr>
              <a:t> and H</a:t>
            </a:r>
            <a:r>
              <a:rPr lang="fr-FR" sz="2800" baseline="-25000" smtClean="0">
                <a:latin typeface="Times New Roman" charset="0"/>
                <a:cs typeface="Times New Roman" charset="0"/>
              </a:rPr>
              <a:t>2</a:t>
            </a:r>
            <a:r>
              <a:rPr lang="fr-FR" sz="2800" smtClean="0">
                <a:latin typeface="Times New Roman" charset="0"/>
                <a:cs typeface="Times New Roman" charset="0"/>
              </a:rPr>
              <a:t>O through greenhouse effect on the surface temperature of the magma ocean</a:t>
            </a:r>
            <a:r>
              <a:rPr lang="fr-FR" sz="2400" smtClean="0">
                <a:latin typeface="Times New Roman" charset="0"/>
                <a:cs typeface="Times New Roman" charset="0"/>
              </a:rPr>
              <a:t>.</a:t>
            </a:r>
          </a:p>
          <a:p>
            <a:r>
              <a:rPr lang="fr-FR" smtClean="0">
                <a:solidFill>
                  <a:srgbClr val="376092"/>
                </a:solidFill>
                <a:latin typeface="Wingdings" charset="2"/>
              </a:rPr>
              <a:t></a:t>
            </a:r>
            <a:r>
              <a:rPr lang="fr-FR" smtClean="0">
                <a:solidFill>
                  <a:srgbClr val="376092"/>
                </a:solidFill>
                <a:latin typeface="Times New Roman" charset="0"/>
                <a:cs typeface="Times New Roman" charset="0"/>
              </a:rPr>
              <a:t>Main goal : estimate the solidification time of the magma ocean from an initially molten stage, and the time required for a water ocean to form.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fr-FR" sz="4000" smtClean="0">
                <a:latin typeface="Times New Roman" charset="0"/>
                <a:cs typeface="Times New Roman" charset="0"/>
              </a:rPr>
              <a:t>Model of magma ocean thermal evolution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953000" y="2024063"/>
          <a:ext cx="3973513" cy="3081337"/>
        </p:xfrm>
        <a:graphic>
          <a:graphicData uri="http://schemas.openxmlformats.org/presentationml/2006/ole">
            <p:oleObj spid="_x0000_s15362" name="Document" r:id="rId3" imgW="4584700" imgH="3556000" progId="Word.Document.8">
              <p:link updateAutomatic="1"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" y="2184400"/>
          <a:ext cx="3994150" cy="2921000"/>
        </p:xfrm>
        <a:graphic>
          <a:graphicData uri="http://schemas.openxmlformats.org/presentationml/2006/ole">
            <p:oleObj spid="_x0000_s15363" name="Document" r:id="rId3" imgW="5765800" imgH="4216400" progId="Word.Document.8">
              <p:link updateAutomatic="1"/>
            </p:oleObj>
          </a:graphicData>
        </a:graphic>
      </p:graphicFrame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152400" y="1147763"/>
            <a:ext cx="480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charset="0"/>
                <a:cs typeface="Times New Roman" charset="0"/>
              </a:rPr>
              <a:t>Liquidus and solidus curves (from Abe, 1997) + adiabatic profiles</a:t>
            </a:r>
          </a:p>
          <a:p>
            <a:r>
              <a:rPr lang="fr-FR">
                <a:latin typeface="Wingdings" charset="2"/>
              </a:rPr>
              <a:t></a:t>
            </a:r>
            <a:r>
              <a:rPr lang="fr-FR">
                <a:latin typeface="Times New Roman" charset="0"/>
              </a:rPr>
              <a:t> </a:t>
            </a:r>
            <a:r>
              <a:rPr lang="fr-FR" u="sng">
                <a:latin typeface="Times New Roman" charset="0"/>
                <a:cs typeface="Times New Roman" charset="0"/>
              </a:rPr>
              <a:t>the magma ocean solidifies from below.</a:t>
            </a:r>
          </a:p>
        </p:txBody>
      </p:sp>
      <p:sp>
        <p:nvSpPr>
          <p:cNvPr id="15366" name="ZoneTexte 6"/>
          <p:cNvSpPr txBox="1">
            <a:spLocks noChangeArrowheads="1"/>
          </p:cNvSpPr>
          <p:nvPr/>
        </p:nvSpPr>
        <p:spPr bwMode="auto">
          <a:xfrm>
            <a:off x="5257800" y="1147763"/>
            <a:ext cx="3276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charset="0"/>
                <a:cs typeface="Times New Roman" charset="0"/>
              </a:rPr>
              <a:t>Scheme of solidifying magma ocean (from Solomatov, 2007)</a:t>
            </a:r>
            <a:endParaRPr lang="fr-FR"/>
          </a:p>
        </p:txBody>
      </p:sp>
      <p:sp>
        <p:nvSpPr>
          <p:cNvPr id="15367" name="ZoneTexte 7"/>
          <p:cNvSpPr txBox="1">
            <a:spLocks noChangeArrowheads="1"/>
          </p:cNvSpPr>
          <p:nvPr/>
        </p:nvSpPr>
        <p:spPr bwMode="auto">
          <a:xfrm>
            <a:off x="457200" y="51054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charset="0"/>
                <a:cs typeface="Times New Roman" charset="0"/>
              </a:rPr>
              <a:t>- Thermal model based on the equation of energy balance.</a:t>
            </a:r>
          </a:p>
          <a:p>
            <a:r>
              <a:rPr lang="fr-FR">
                <a:latin typeface="Times New Roman" charset="0"/>
                <a:cs typeface="Times New Roman" charset="0"/>
              </a:rPr>
              <a:t>- Radiative-convective atmospheric model from Marcq (2012) : H</a:t>
            </a:r>
            <a:r>
              <a:rPr lang="fr-FR" baseline="-25000">
                <a:latin typeface="Times New Roman" charset="0"/>
                <a:cs typeface="Times New Roman" charset="0"/>
              </a:rPr>
              <a:t>2</a:t>
            </a:r>
            <a:r>
              <a:rPr lang="fr-FR">
                <a:latin typeface="Times New Roman" charset="0"/>
                <a:cs typeface="Times New Roman" charset="0"/>
              </a:rPr>
              <a:t>O-H</a:t>
            </a:r>
            <a:r>
              <a:rPr lang="fr-FR" baseline="-25000">
                <a:latin typeface="Times New Roman" charset="0"/>
                <a:cs typeface="Times New Roman" charset="0"/>
              </a:rPr>
              <a:t>2</a:t>
            </a:r>
            <a:r>
              <a:rPr lang="fr-FR">
                <a:latin typeface="Times New Roman" charset="0"/>
                <a:cs typeface="Times New Roman" charset="0"/>
              </a:rPr>
              <a:t>O, CO</a:t>
            </a:r>
            <a:r>
              <a:rPr lang="fr-FR" baseline="-25000">
                <a:latin typeface="Times New Roman" charset="0"/>
                <a:cs typeface="Times New Roman" charset="0"/>
              </a:rPr>
              <a:t>2</a:t>
            </a:r>
            <a:r>
              <a:rPr lang="fr-FR">
                <a:latin typeface="Times New Roman" charset="0"/>
                <a:cs typeface="Times New Roman" charset="0"/>
              </a:rPr>
              <a:t>-CO</a:t>
            </a:r>
            <a:r>
              <a:rPr lang="fr-FR" baseline="-25000">
                <a:latin typeface="Times New Roman" charset="0"/>
                <a:cs typeface="Times New Roman" charset="0"/>
              </a:rPr>
              <a:t>2</a:t>
            </a:r>
            <a:r>
              <a:rPr lang="fr-FR">
                <a:latin typeface="Times New Roman" charset="0"/>
                <a:cs typeface="Times New Roman" charset="0"/>
              </a:rPr>
              <a:t> opacities from a k-correlated code + water clouds in the most zone.</a:t>
            </a:r>
          </a:p>
          <a:p>
            <a:r>
              <a:rPr lang="fr-FR">
                <a:latin typeface="Times New Roman" charset="0"/>
                <a:cs typeface="Times New Roman" charset="0"/>
              </a:rPr>
              <a:t>- Balancing of convective heat flux from the mantle at the surface and the upward radiative atmospheric heat flux at the surface.</a:t>
            </a:r>
          </a:p>
          <a:p>
            <a:endParaRPr lang="fr-FR">
              <a:latin typeface="Times New Roman" charset="0"/>
              <a:cs typeface="Times New Roman" charset="0"/>
            </a:endParaRPr>
          </a:p>
        </p:txBody>
      </p:sp>
      <p:sp>
        <p:nvSpPr>
          <p:cNvPr id="15368" name="ZoneTexte 7"/>
          <p:cNvSpPr txBox="1">
            <a:spLocks noChangeArrowheads="1"/>
          </p:cNvSpPr>
          <p:nvPr/>
        </p:nvSpPr>
        <p:spPr bwMode="auto">
          <a:xfrm>
            <a:off x="7402513" y="4951413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Times New Roman" charset="0"/>
                <a:cs typeface="Times New Roman" charset="0"/>
              </a:rPr>
              <a:t>Melt fraction&lt;0.4</a:t>
            </a:r>
          </a:p>
        </p:txBody>
      </p:sp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 rot="16200000" flipV="1">
            <a:off x="7360443" y="4602957"/>
            <a:ext cx="747713" cy="2286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r>
              <a:rPr lang="fr-FR" sz="4000" smtClean="0">
                <a:latin typeface="Times New Roman" charset="0"/>
                <a:cs typeface="Times New Roman" charset="0"/>
              </a:rPr>
              <a:t>Comparison without atmosphere/ with radiative-convective model</a:t>
            </a:r>
          </a:p>
        </p:txBody>
      </p:sp>
      <p:sp>
        <p:nvSpPr>
          <p:cNvPr id="16387" name="ZoneTexte 4"/>
          <p:cNvSpPr txBox="1">
            <a:spLocks noChangeArrowheads="1"/>
          </p:cNvSpPr>
          <p:nvPr/>
        </p:nvSpPr>
        <p:spPr bwMode="auto">
          <a:xfrm>
            <a:off x="3048000" y="1554163"/>
            <a:ext cx="571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charset="0"/>
                <a:cs typeface="Times New Roman" charset="0"/>
              </a:rPr>
              <a:t>Primitive Earth: 300 bar H</a:t>
            </a:r>
            <a:r>
              <a:rPr lang="fr-FR" baseline="-25000">
                <a:latin typeface="Times New Roman" charset="0"/>
                <a:cs typeface="Times New Roman" charset="0"/>
              </a:rPr>
              <a:t>2</a:t>
            </a:r>
            <a:r>
              <a:rPr lang="fr-FR">
                <a:latin typeface="Times New Roman" charset="0"/>
                <a:cs typeface="Times New Roman" charset="0"/>
              </a:rPr>
              <a:t>O, 100 bar CO</a:t>
            </a:r>
            <a:r>
              <a:rPr lang="fr-FR" baseline="-25000">
                <a:latin typeface="Times New Roman" charset="0"/>
                <a:cs typeface="Times New Roman" charset="0"/>
              </a:rPr>
              <a:t>2</a:t>
            </a:r>
            <a:r>
              <a:rPr lang="fr-FR">
                <a:latin typeface="Times New Roman" charset="0"/>
                <a:cs typeface="Times New Roman" charset="0"/>
              </a:rPr>
              <a:t>, 5 bar N</a:t>
            </a:r>
            <a:r>
              <a:rPr lang="fr-FR" baseline="-25000">
                <a:latin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6388" name="ZoneTexte 10"/>
          <p:cNvSpPr txBox="1">
            <a:spLocks noChangeArrowheads="1"/>
          </p:cNvSpPr>
          <p:nvPr/>
        </p:nvSpPr>
        <p:spPr bwMode="auto">
          <a:xfrm>
            <a:off x="304800" y="2200275"/>
            <a:ext cx="2743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charset="0"/>
                <a:cs typeface="Times New Roman" charset="0"/>
              </a:rPr>
              <a:t>- End of magma ocean phase when solid volume fraction reaches 98%.</a:t>
            </a:r>
          </a:p>
          <a:p>
            <a:r>
              <a:rPr lang="fr-FR" sz="2000">
                <a:latin typeface="Times New Roman" charset="0"/>
                <a:cs typeface="Times New Roman" charset="0"/>
              </a:rPr>
              <a:t>- Primitive plate appearance time when the rheology front reaches the surface.</a:t>
            </a:r>
          </a:p>
          <a:p>
            <a:r>
              <a:rPr lang="fr-FR" sz="2000">
                <a:latin typeface="Times New Roman" charset="0"/>
                <a:cs typeface="Times New Roman" charset="0"/>
              </a:rPr>
              <a:t>- Condensation of water (when occurs) at primitive plate appearance. </a:t>
            </a:r>
          </a:p>
        </p:txBody>
      </p:sp>
      <p:grpSp>
        <p:nvGrpSpPr>
          <p:cNvPr id="16389" name="Grouper 17"/>
          <p:cNvGrpSpPr>
            <a:grpSpLocks/>
          </p:cNvGrpSpPr>
          <p:nvPr/>
        </p:nvGrpSpPr>
        <p:grpSpPr bwMode="auto">
          <a:xfrm>
            <a:off x="3048000" y="2200275"/>
            <a:ext cx="5713413" cy="3992563"/>
            <a:chOff x="4495800" y="1494029"/>
            <a:chExt cx="4495800" cy="3141644"/>
          </a:xfrm>
        </p:grpSpPr>
        <p:grpSp>
          <p:nvGrpSpPr>
            <p:cNvPr id="16390" name="Grouper 13"/>
            <p:cNvGrpSpPr>
              <a:grpSpLocks/>
            </p:cNvGrpSpPr>
            <p:nvPr/>
          </p:nvGrpSpPr>
          <p:grpSpPr bwMode="auto">
            <a:xfrm>
              <a:off x="4495800" y="1494029"/>
              <a:ext cx="2244288" cy="3141644"/>
              <a:chOff x="3894022" y="1526135"/>
              <a:chExt cx="2430577" cy="3456466"/>
            </a:xfrm>
          </p:grpSpPr>
          <p:pic>
            <p:nvPicPr>
              <p:cNvPr id="16394" name="Image 6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94022" y="1526135"/>
                <a:ext cx="2430577" cy="1597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5" name="Image 1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94022" y="3079906"/>
                <a:ext cx="2430577" cy="1902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391" name="Grouper 14"/>
            <p:cNvGrpSpPr>
              <a:grpSpLocks/>
            </p:cNvGrpSpPr>
            <p:nvPr/>
          </p:nvGrpSpPr>
          <p:grpSpPr bwMode="auto">
            <a:xfrm>
              <a:off x="6740088" y="1494029"/>
              <a:ext cx="2251512" cy="3141644"/>
              <a:chOff x="6553200" y="1526135"/>
              <a:chExt cx="2438400" cy="3402418"/>
            </a:xfrm>
          </p:grpSpPr>
          <p:pic>
            <p:nvPicPr>
              <p:cNvPr id="16392" name="Image 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53200" y="1526135"/>
                <a:ext cx="2438400" cy="1553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3" name="Image 1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53200" y="3079906"/>
                <a:ext cx="2438400" cy="1848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sz="4000" smtClean="0">
                <a:latin typeface="Times New Roman" charset="0"/>
                <a:cs typeface="Times New Roman" charset="0"/>
              </a:rPr>
              <a:t>Sensitivity to volatile amounts</a:t>
            </a:r>
          </a:p>
        </p:txBody>
      </p:sp>
      <p:grpSp>
        <p:nvGrpSpPr>
          <p:cNvPr id="17412" name="Grouper 31"/>
          <p:cNvGrpSpPr>
            <a:grpSpLocks/>
          </p:cNvGrpSpPr>
          <p:nvPr/>
        </p:nvGrpSpPr>
        <p:grpSpPr bwMode="auto">
          <a:xfrm>
            <a:off x="2984500" y="1655763"/>
            <a:ext cx="5765800" cy="4470400"/>
            <a:chOff x="2984498" y="1655763"/>
            <a:chExt cx="5765800" cy="4470400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2984498" y="1655763"/>
            <a:ext cx="5765800" cy="4470400"/>
          </p:xfrm>
          <a:graphic>
            <a:graphicData uri="http://schemas.openxmlformats.org/presentationml/2006/ole">
              <p:oleObj spid="_x0000_s17410" name="Document" r:id="rId3" imgW="5765800" imgH="4470400" progId="Word.Document.8">
                <p:link updateAutomatic="1"/>
              </p:oleObj>
            </a:graphicData>
          </a:graphic>
        </p:graphicFrame>
        <p:sp>
          <p:nvSpPr>
            <p:cNvPr id="17414" name="ZoneTexte 6"/>
            <p:cNvSpPr txBox="1">
              <a:spLocks noChangeArrowheads="1"/>
            </p:cNvSpPr>
            <p:nvPr/>
          </p:nvSpPr>
          <p:spPr bwMode="auto">
            <a:xfrm>
              <a:off x="4839491" y="2173863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300 bar</a:t>
              </a:r>
            </a:p>
          </p:txBody>
        </p:sp>
        <p:cxnSp>
          <p:nvCxnSpPr>
            <p:cNvPr id="9" name="Connecteur droit avec flèche 8"/>
            <p:cNvCxnSpPr>
              <a:cxnSpLocks noChangeShapeType="1"/>
            </p:cNvCxnSpPr>
            <p:nvPr/>
          </p:nvCxnSpPr>
          <p:spPr bwMode="auto">
            <a:xfrm rot="5400000">
              <a:off x="3708398" y="3938588"/>
              <a:ext cx="2792413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416" name="ZoneTexte 10"/>
            <p:cNvSpPr txBox="1">
              <a:spLocks noChangeArrowheads="1"/>
            </p:cNvSpPr>
            <p:nvPr/>
          </p:nvSpPr>
          <p:spPr bwMode="auto">
            <a:xfrm>
              <a:off x="7607298" y="2173863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1000 bar</a:t>
              </a:r>
            </a:p>
          </p:txBody>
        </p:sp>
        <p:cxnSp>
          <p:nvCxnSpPr>
            <p:cNvPr id="12" name="Connecteur droit avec flèche 11"/>
            <p:cNvCxnSpPr>
              <a:cxnSpLocks noChangeShapeType="1"/>
            </p:cNvCxnSpPr>
            <p:nvPr/>
          </p:nvCxnSpPr>
          <p:spPr bwMode="auto">
            <a:xfrm rot="5400000">
              <a:off x="6605585" y="3938588"/>
              <a:ext cx="279241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418" name="ZoneTexte 12"/>
            <p:cNvSpPr txBox="1">
              <a:spLocks noChangeArrowheads="1"/>
            </p:cNvSpPr>
            <p:nvPr/>
          </p:nvSpPr>
          <p:spPr bwMode="auto">
            <a:xfrm>
              <a:off x="3961604" y="2173863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100 bar</a:t>
              </a:r>
            </a:p>
          </p:txBody>
        </p:sp>
        <p:cxnSp>
          <p:nvCxnSpPr>
            <p:cNvPr id="14" name="Connecteur droit avec flèche 13"/>
            <p:cNvCxnSpPr>
              <a:cxnSpLocks noChangeShapeType="1"/>
            </p:cNvCxnSpPr>
            <p:nvPr/>
          </p:nvCxnSpPr>
          <p:spPr bwMode="auto">
            <a:xfrm rot="5400000">
              <a:off x="2871785" y="3938588"/>
              <a:ext cx="279241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420" name="ZoneTexte 14"/>
            <p:cNvSpPr txBox="1">
              <a:spLocks noChangeArrowheads="1"/>
            </p:cNvSpPr>
            <p:nvPr/>
          </p:nvSpPr>
          <p:spPr bwMode="auto">
            <a:xfrm>
              <a:off x="5486397" y="3999131"/>
              <a:ext cx="16763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Duration of magma ocean</a:t>
              </a:r>
            </a:p>
          </p:txBody>
        </p:sp>
        <p:sp>
          <p:nvSpPr>
            <p:cNvPr id="17421" name="ZoneTexte 15"/>
            <p:cNvSpPr txBox="1">
              <a:spLocks noChangeArrowheads="1"/>
            </p:cNvSpPr>
            <p:nvPr/>
          </p:nvSpPr>
          <p:spPr bwMode="auto">
            <a:xfrm>
              <a:off x="6324597" y="3352800"/>
              <a:ext cx="23621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Time for water ocean condensation</a:t>
              </a:r>
            </a:p>
          </p:txBody>
        </p:sp>
        <p:cxnSp>
          <p:nvCxnSpPr>
            <p:cNvPr id="18" name="Connecteur droit avec flèche 17"/>
            <p:cNvCxnSpPr>
              <a:cxnSpLocks noChangeShapeType="1"/>
            </p:cNvCxnSpPr>
            <p:nvPr/>
          </p:nvCxnSpPr>
          <p:spPr bwMode="auto">
            <a:xfrm rot="16200000" flipV="1">
              <a:off x="5677691" y="3694907"/>
              <a:ext cx="341313" cy="2667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Connecteur droit avec flèche 19"/>
            <p:cNvCxnSpPr>
              <a:cxnSpLocks noChangeShapeType="1"/>
            </p:cNvCxnSpPr>
            <p:nvPr/>
          </p:nvCxnSpPr>
          <p:spPr bwMode="auto">
            <a:xfrm rot="5400000">
              <a:off x="5961060" y="4665663"/>
              <a:ext cx="384175" cy="3429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Connecteur droit avec flèche 21"/>
            <p:cNvCxnSpPr>
              <a:cxnSpLocks noChangeShapeType="1"/>
            </p:cNvCxnSpPr>
            <p:nvPr/>
          </p:nvCxnSpPr>
          <p:spPr bwMode="auto">
            <a:xfrm rot="16200000" flipV="1">
              <a:off x="7010398" y="3048000"/>
              <a:ext cx="457200" cy="1524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Connecteur droit avec flèche 23"/>
            <p:cNvCxnSpPr>
              <a:cxnSpLocks noChangeShapeType="1"/>
            </p:cNvCxnSpPr>
            <p:nvPr/>
          </p:nvCxnSpPr>
          <p:spPr bwMode="auto">
            <a:xfrm rot="5400000">
              <a:off x="7138192" y="4175919"/>
              <a:ext cx="646112" cy="2921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426" name="ZoneTexte 29"/>
            <p:cNvSpPr txBox="1">
              <a:spLocks noChangeArrowheads="1"/>
            </p:cNvSpPr>
            <p:nvPr/>
          </p:nvSpPr>
          <p:spPr bwMode="auto">
            <a:xfrm>
              <a:off x="5486397" y="2895599"/>
              <a:ext cx="6984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H</a:t>
              </a:r>
              <a:r>
                <a:rPr lang="fr-FR" baseline="-25000"/>
                <a:t>2</a:t>
              </a:r>
              <a:r>
                <a:rPr lang="fr-FR"/>
                <a:t>O</a:t>
              </a:r>
            </a:p>
          </p:txBody>
        </p:sp>
        <p:sp>
          <p:nvSpPr>
            <p:cNvPr id="17427" name="ZoneTexte 30"/>
            <p:cNvSpPr txBox="1">
              <a:spLocks noChangeArrowheads="1"/>
            </p:cNvSpPr>
            <p:nvPr/>
          </p:nvSpPr>
          <p:spPr bwMode="auto">
            <a:xfrm>
              <a:off x="7162796" y="4966256"/>
              <a:ext cx="6984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CO</a:t>
              </a:r>
              <a:r>
                <a:rPr lang="fr-FR" baseline="-25000"/>
                <a:t>2</a:t>
              </a:r>
            </a:p>
          </p:txBody>
        </p:sp>
      </p:grpSp>
      <p:sp>
        <p:nvSpPr>
          <p:cNvPr id="17413" name="ZoneTexte 33"/>
          <p:cNvSpPr txBox="1">
            <a:spLocks noChangeArrowheads="1"/>
          </p:cNvSpPr>
          <p:nvPr/>
        </p:nvSpPr>
        <p:spPr bwMode="auto">
          <a:xfrm>
            <a:off x="457200" y="2289175"/>
            <a:ext cx="2209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Times New Roman" charset="0"/>
                <a:cs typeface="Times New Roman" charset="0"/>
              </a:rPr>
              <a:t>- 300 bar H</a:t>
            </a:r>
            <a:r>
              <a:rPr lang="fr-FR" sz="2400" baseline="-25000">
                <a:latin typeface="Times New Roman" charset="0"/>
                <a:cs typeface="Times New Roman" charset="0"/>
              </a:rPr>
              <a:t>2</a:t>
            </a:r>
            <a:r>
              <a:rPr lang="fr-FR" sz="2400">
                <a:latin typeface="Times New Roman" charset="0"/>
                <a:cs typeface="Times New Roman" charset="0"/>
              </a:rPr>
              <a:t>O : 1 terrestrial ocean</a:t>
            </a:r>
          </a:p>
          <a:p>
            <a:r>
              <a:rPr lang="fr-FR" sz="2400">
                <a:latin typeface="Times New Roman" charset="0"/>
                <a:cs typeface="Times New Roman" charset="0"/>
              </a:rPr>
              <a:t>- 100 bar CO</a:t>
            </a:r>
            <a:r>
              <a:rPr lang="fr-FR" sz="2400" baseline="-25000">
                <a:latin typeface="Times New Roman" charset="0"/>
                <a:cs typeface="Times New Roman" charset="0"/>
              </a:rPr>
              <a:t>2</a:t>
            </a:r>
            <a:r>
              <a:rPr lang="fr-FR" sz="2400">
                <a:latin typeface="Times New Roman" charset="0"/>
                <a:cs typeface="Times New Roman" charset="0"/>
              </a:rPr>
              <a:t> : present content of Venus atmosphere and terrestrial carbonates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>
                <a:latin typeface="Times New Roman" charset="0"/>
                <a:cs typeface="Times New Roman" charset="0"/>
              </a:rPr>
              <a:t>Sensitivity to the initial magma ocean depth and extinct radioactivity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7200" y="1676400"/>
          <a:ext cx="4117975" cy="3048000"/>
        </p:xfrm>
        <a:graphic>
          <a:graphicData uri="http://schemas.openxmlformats.org/presentationml/2006/ole">
            <p:oleObj spid="_x0000_s18434" name="Document" r:id="rId3" imgW="5765800" imgH="4267200" progId="Word.Document.8">
              <p:link updateAutomatic="1"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715000" y="1676400"/>
          <a:ext cx="3155950" cy="4572000"/>
        </p:xfrm>
        <a:graphic>
          <a:graphicData uri="http://schemas.openxmlformats.org/presentationml/2006/ole">
            <p:oleObj spid="_x0000_s18435" name="Document" r:id="rId3" imgW="4102100" imgH="5943600" progId="Word.Document.8">
              <p:link updateAutomatic="1"/>
            </p:oleObj>
          </a:graphicData>
        </a:graphic>
      </p:graphicFrame>
      <p:sp>
        <p:nvSpPr>
          <p:cNvPr id="18437" name="ZoneTexte 5"/>
          <p:cNvSpPr txBox="1">
            <a:spLocks noChangeArrowheads="1"/>
          </p:cNvSpPr>
          <p:nvPr/>
        </p:nvSpPr>
        <p:spPr bwMode="auto">
          <a:xfrm>
            <a:off x="228600" y="4724400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charset="0"/>
                <a:cs typeface="Times New Roman" charset="0"/>
              </a:rPr>
              <a:t>- 300 bar H</a:t>
            </a:r>
            <a:r>
              <a:rPr lang="fr-FR" sz="2000" baseline="-25000">
                <a:latin typeface="Times New Roman" charset="0"/>
                <a:cs typeface="Times New Roman" charset="0"/>
              </a:rPr>
              <a:t>2</a:t>
            </a:r>
            <a:r>
              <a:rPr lang="fr-FR" sz="2000">
                <a:latin typeface="Times New Roman" charset="0"/>
                <a:cs typeface="Times New Roman" charset="0"/>
              </a:rPr>
              <a:t>O</a:t>
            </a:r>
          </a:p>
          <a:p>
            <a:r>
              <a:rPr lang="fr-FR" sz="2000">
                <a:latin typeface="Times New Roman" charset="0"/>
                <a:cs typeface="Times New Roman" charset="0"/>
              </a:rPr>
              <a:t>- 100 bar CO</a:t>
            </a:r>
            <a:r>
              <a:rPr lang="fr-FR" sz="2000" baseline="-25000">
                <a:latin typeface="Times New Roman" charset="0"/>
                <a:cs typeface="Times New Roman" charset="0"/>
              </a:rPr>
              <a:t>2</a:t>
            </a:r>
            <a:endParaRPr lang="fr-FR" sz="2000">
              <a:latin typeface="Times New Roman" charset="0"/>
              <a:cs typeface="Times New Roman" charset="0"/>
            </a:endParaRPr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>
            <a:off x="2209800" y="4953000"/>
            <a:ext cx="337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charset="0"/>
                <a:cs typeface="Times New Roman" charset="0"/>
              </a:rPr>
              <a:t>- Weak effect of radiogenic heat production of  U, Th, K</a:t>
            </a:r>
          </a:p>
          <a:p>
            <a:r>
              <a:rPr lang="fr-FR" sz="2000">
                <a:latin typeface="Times New Roman" charset="0"/>
                <a:cs typeface="Times New Roman" charset="0"/>
              </a:rPr>
              <a:t>- Strong effect of </a:t>
            </a:r>
            <a:r>
              <a:rPr lang="fr-FR" sz="2000" baseline="30000">
                <a:latin typeface="Times New Roman" charset="0"/>
                <a:cs typeface="Times New Roman" charset="0"/>
              </a:rPr>
              <a:t>26</a:t>
            </a:r>
            <a:r>
              <a:rPr lang="fr-FR" sz="2000">
                <a:latin typeface="Times New Roman" charset="0"/>
                <a:cs typeface="Times New Roman" charset="0"/>
              </a:rPr>
              <a:t>Al radioactivity, but only for very early accretion times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>
                <a:latin typeface="Times New Roman" charset="0"/>
                <a:cs typeface="Times New Roman" charset="0"/>
              </a:rPr>
              <a:t>Sensitivity to solar flux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667000" y="1676400"/>
          <a:ext cx="6267450" cy="4238625"/>
        </p:xfrm>
        <a:graphic>
          <a:graphicData uri="http://schemas.openxmlformats.org/presentationml/2006/ole">
            <p:oleObj spid="_x0000_s19458" name="Document" r:id="rId3" imgW="5765800" imgH="3898900" progId="Word.Document.8">
              <p:link updateAutomatic="1"/>
            </p:oleObj>
          </a:graphicData>
        </a:graphic>
      </p:graphicFrame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228600" y="2057400"/>
            <a:ext cx="2133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charset="0"/>
                <a:cs typeface="Times New Roman" charset="0"/>
              </a:rPr>
              <a:t>Earth placed at different distances from the Sun : for distance smaller than 0.66 AU, no condensation of water vapor (virtually infinite duration of the magma ocean)</a:t>
            </a:r>
          </a:p>
        </p:txBody>
      </p:sp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5334000" y="44958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Magma ocean duration</a:t>
            </a:r>
          </a:p>
        </p:txBody>
      </p:sp>
      <p:sp>
        <p:nvSpPr>
          <p:cNvPr id="19462" name="ZoneTexte 6"/>
          <p:cNvSpPr txBox="1">
            <a:spLocks noChangeArrowheads="1"/>
          </p:cNvSpPr>
          <p:nvPr/>
        </p:nvSpPr>
        <p:spPr bwMode="auto">
          <a:xfrm>
            <a:off x="3733800" y="3200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Time required to form a water ocean</a:t>
            </a:r>
          </a:p>
        </p:txBody>
      </p:sp>
      <p:cxnSp>
        <p:nvCxnSpPr>
          <p:cNvPr id="9" name="Connecteur droit avec flèche 8"/>
          <p:cNvCxnSpPr>
            <a:cxnSpLocks noChangeShapeType="1"/>
          </p:cNvCxnSpPr>
          <p:nvPr/>
        </p:nvCxnSpPr>
        <p:spPr bwMode="auto">
          <a:xfrm rot="10800000">
            <a:off x="4724400" y="4495800"/>
            <a:ext cx="45720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 rot="5400000">
            <a:off x="4171156" y="3866357"/>
            <a:ext cx="344487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fr-FR" sz="4000" smtClean="0">
                <a:latin typeface="Times New Roman" charset="0"/>
                <a:cs typeface="Times New Roman" charset="0"/>
              </a:rPr>
              <a:t>Compared cases of Mars, Earth, Venus</a:t>
            </a:r>
          </a:p>
        </p:txBody>
      </p:sp>
      <p:grpSp>
        <p:nvGrpSpPr>
          <p:cNvPr id="20486" name="Grouper 5"/>
          <p:cNvGrpSpPr>
            <a:grpSpLocks/>
          </p:cNvGrpSpPr>
          <p:nvPr/>
        </p:nvGrpSpPr>
        <p:grpSpPr bwMode="auto">
          <a:xfrm>
            <a:off x="3505200" y="960438"/>
            <a:ext cx="5638800" cy="5688012"/>
            <a:chOff x="2438400" y="425450"/>
            <a:chExt cx="6067606" cy="6121400"/>
          </a:xfrm>
        </p:grpSpPr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2438400" y="425450"/>
            <a:ext cx="3009900" cy="6121400"/>
          </p:xfrm>
          <a:graphic>
            <a:graphicData uri="http://schemas.openxmlformats.org/presentationml/2006/ole">
              <p:oleObj spid="_x0000_s20482" name="Document" r:id="rId3" imgW="3009900" imgH="6121400" progId="Word.Document.8">
                <p:link updateAutomatic="1"/>
              </p:oleObj>
            </a:graphicData>
          </a:graphic>
        </p:graphicFrame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5623106" y="431973"/>
            <a:ext cx="2882900" cy="6007100"/>
          </p:xfrm>
          <a:graphic>
            <a:graphicData uri="http://schemas.openxmlformats.org/presentationml/2006/ole">
              <p:oleObj spid="_x0000_s20483" name="Document" r:id="rId3" imgW="2882900" imgH="6007100" progId="Word.Document.8">
                <p:link updateAutomatic="1"/>
              </p:oleObj>
            </a:graphicData>
          </a:graphic>
        </p:graphicFrame>
      </p:grpSp>
      <p:sp>
        <p:nvSpPr>
          <p:cNvPr id="20487" name="ZoneTexte 6"/>
          <p:cNvSpPr txBox="1">
            <a:spLocks noChangeArrowheads="1"/>
          </p:cNvSpPr>
          <p:nvPr/>
        </p:nvSpPr>
        <p:spPr bwMode="auto">
          <a:xfrm>
            <a:off x="4864100" y="1066800"/>
            <a:ext cx="92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Venus</a:t>
            </a:r>
          </a:p>
        </p:txBody>
      </p:sp>
      <p:sp>
        <p:nvSpPr>
          <p:cNvPr id="20488" name="ZoneTexte 7"/>
          <p:cNvSpPr txBox="1">
            <a:spLocks noChangeArrowheads="1"/>
          </p:cNvSpPr>
          <p:nvPr/>
        </p:nvSpPr>
        <p:spPr bwMode="auto">
          <a:xfrm>
            <a:off x="4864100" y="2971800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Earth</a:t>
            </a:r>
          </a:p>
        </p:txBody>
      </p:sp>
      <p:sp>
        <p:nvSpPr>
          <p:cNvPr id="20489" name="ZoneTexte 8"/>
          <p:cNvSpPr txBox="1">
            <a:spLocks noChangeArrowheads="1"/>
          </p:cNvSpPr>
          <p:nvPr/>
        </p:nvSpPr>
        <p:spPr bwMode="auto">
          <a:xfrm>
            <a:off x="4864100" y="4692650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Mars</a:t>
            </a:r>
          </a:p>
        </p:txBody>
      </p:sp>
      <p:sp>
        <p:nvSpPr>
          <p:cNvPr id="20490" name="ZoneTexte 9"/>
          <p:cNvSpPr txBox="1">
            <a:spLocks noChangeArrowheads="1"/>
          </p:cNvSpPr>
          <p:nvPr/>
        </p:nvSpPr>
        <p:spPr bwMode="auto">
          <a:xfrm>
            <a:off x="7620000" y="1066800"/>
            <a:ext cx="92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Venus</a:t>
            </a:r>
          </a:p>
        </p:txBody>
      </p:sp>
      <p:sp>
        <p:nvSpPr>
          <p:cNvPr id="20491" name="ZoneTexte 10"/>
          <p:cNvSpPr txBox="1">
            <a:spLocks noChangeArrowheads="1"/>
          </p:cNvSpPr>
          <p:nvPr/>
        </p:nvSpPr>
        <p:spPr bwMode="auto">
          <a:xfrm>
            <a:off x="7620000" y="2971800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Earth</a:t>
            </a:r>
          </a:p>
        </p:txBody>
      </p:sp>
      <p:sp>
        <p:nvSpPr>
          <p:cNvPr id="20492" name="ZoneTexte 11"/>
          <p:cNvSpPr txBox="1">
            <a:spLocks noChangeArrowheads="1"/>
          </p:cNvSpPr>
          <p:nvPr/>
        </p:nvSpPr>
        <p:spPr bwMode="auto">
          <a:xfrm>
            <a:off x="7620000" y="4692650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Mars</a:t>
            </a:r>
          </a:p>
        </p:txBody>
      </p:sp>
      <p:sp>
        <p:nvSpPr>
          <p:cNvPr id="20493" name="ZoneTexte 12"/>
          <p:cNvSpPr txBox="1">
            <a:spLocks noChangeArrowheads="1"/>
          </p:cNvSpPr>
          <p:nvPr/>
        </p:nvSpPr>
        <p:spPr bwMode="auto">
          <a:xfrm>
            <a:off x="381000" y="1401763"/>
            <a:ext cx="27432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Times New Roman" charset="0"/>
                <a:cs typeface="Times New Roman" charset="0"/>
              </a:rPr>
              <a:t>Time required to form a water ocean :</a:t>
            </a:r>
          </a:p>
          <a:p>
            <a:r>
              <a:rPr lang="fr-FR" sz="2400">
                <a:latin typeface="Times New Roman" charset="0"/>
                <a:cs typeface="Times New Roman" charset="0"/>
              </a:rPr>
              <a:t>- ≈0.1 Myr on Mars</a:t>
            </a:r>
          </a:p>
          <a:p>
            <a:r>
              <a:rPr lang="fr-FR" sz="2400">
                <a:latin typeface="Times New Roman" charset="0"/>
                <a:cs typeface="Times New Roman" charset="0"/>
              </a:rPr>
              <a:t>- ≈1 Myr on Earth</a:t>
            </a:r>
          </a:p>
          <a:p>
            <a:r>
              <a:rPr lang="fr-FR" sz="2400">
                <a:latin typeface="Times New Roman" charset="0"/>
                <a:cs typeface="Times New Roman" charset="0"/>
              </a:rPr>
              <a:t>- ≈10 Myr on Venus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42875" y="4354513"/>
          <a:ext cx="3105150" cy="2193925"/>
        </p:xfrm>
        <a:graphic>
          <a:graphicData uri="http://schemas.openxmlformats.org/presentationml/2006/ole">
            <p:oleObj spid="_x0000_s20484" name="Document" r:id="rId3" imgW="5753100" imgH="4064000" progId="Word.Document.8">
              <p:link updateAutomatic="1"/>
            </p:oleObj>
          </a:graphicData>
        </a:graphic>
      </p:graphicFrame>
      <p:sp>
        <p:nvSpPr>
          <p:cNvPr id="20494" name="ZoneTexte 13"/>
          <p:cNvSpPr txBox="1">
            <a:spLocks noChangeArrowheads="1"/>
          </p:cNvSpPr>
          <p:nvPr/>
        </p:nvSpPr>
        <p:spPr bwMode="auto">
          <a:xfrm>
            <a:off x="495300" y="3486150"/>
            <a:ext cx="2752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Water condensation sequence</a:t>
            </a:r>
          </a:p>
        </p:txBody>
      </p:sp>
      <p:sp>
        <p:nvSpPr>
          <p:cNvPr id="15" name="Flèche vers le bas 14"/>
          <p:cNvSpPr>
            <a:spLocks noChangeArrowheads="1"/>
          </p:cNvSpPr>
          <p:nvPr/>
        </p:nvSpPr>
        <p:spPr bwMode="auto">
          <a:xfrm>
            <a:off x="1676400" y="4133850"/>
            <a:ext cx="228600" cy="558800"/>
          </a:xfrm>
          <a:prstGeom prst="downArrow">
            <a:avLst>
              <a:gd name="adj1" fmla="val 50000"/>
              <a:gd name="adj2" fmla="val 4994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sz="4000" smtClean="0">
                <a:latin typeface="Times New Roman" charset="0"/>
                <a:cs typeface="Times New Roman" charset="0"/>
              </a:rPr>
              <a:t>Main conclusions and questions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fr-FR" sz="2400" smtClean="0">
                <a:latin typeface="Times New Roman" charset="0"/>
                <a:cs typeface="Times New Roman" charset="0"/>
              </a:rPr>
              <a:t>Rapid condensation of an ocean of water after main accretion sequence : &lt;1 Myr for Earth and Mars, ≈10 Myr for Venus.</a:t>
            </a:r>
          </a:p>
          <a:p>
            <a:pPr>
              <a:buFont typeface="Wingdings" charset="2"/>
              <a:buChar char="²"/>
            </a:pPr>
            <a:r>
              <a:rPr lang="fr-FR" sz="2400" smtClean="0">
                <a:latin typeface="Times New Roman" charset="0"/>
                <a:cs typeface="Times New Roman" charset="0"/>
              </a:rPr>
              <a:t>Venus close to the distance (0.66 AU) below which an Earth-size planet remains in the magma ocean size. </a:t>
            </a:r>
            <a:r>
              <a:rPr lang="fr-FR" sz="2400" u="sng" smtClean="0">
                <a:latin typeface="Times New Roman" charset="0"/>
                <a:cs typeface="Times New Roman" charset="0"/>
              </a:rPr>
              <a:t>Did a water ocean form on Venus?</a:t>
            </a:r>
          </a:p>
          <a:p>
            <a:pPr>
              <a:buFont typeface="Wingdings" charset="2"/>
              <a:buChar char="²"/>
            </a:pPr>
            <a:r>
              <a:rPr lang="fr-FR" sz="2400" smtClean="0">
                <a:latin typeface="Times New Roman" charset="0"/>
                <a:cs typeface="Times New Roman" charset="0"/>
              </a:rPr>
              <a:t>Time required to condense a water ocean : &lt; average time between major impacts for Mars and the Earth (resp. 0.1 and 1 Myr) : a water ocean may form between major impacts (probably not for Venus). </a:t>
            </a:r>
            <a:r>
              <a:rPr lang="fr-FR" sz="2400" u="sng" smtClean="0">
                <a:latin typeface="Times New Roman" charset="0"/>
                <a:cs typeface="Times New Roman" charset="0"/>
              </a:rPr>
              <a:t>Could it explain more atmospheric loss on Mars and the Earth? </a:t>
            </a:r>
            <a:r>
              <a:rPr lang="fr-FR" sz="2400" smtClean="0">
                <a:latin typeface="Times New Roman" charset="0"/>
                <a:cs typeface="Times New Roman" charset="0"/>
              </a:rPr>
              <a:t>(see Genda et al., Nature, 2006)</a:t>
            </a:r>
          </a:p>
          <a:p>
            <a:pPr>
              <a:buFont typeface="Wingdings" charset="2"/>
              <a:buChar char="²"/>
            </a:pPr>
            <a:r>
              <a:rPr lang="fr-FR" sz="2400" smtClean="0">
                <a:latin typeface="Times New Roman" charset="0"/>
                <a:cs typeface="Times New Roman" charset="0"/>
              </a:rPr>
              <a:t>The present model doesn’t take into account energy input through impacts of small embryos, nor hydrodynamic escape. Further calculations including these effects required.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517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ＭＳ Ｐゴシック</vt:lpstr>
      <vt:lpstr>Calibri</vt:lpstr>
      <vt:lpstr>Times New Roman</vt:lpstr>
      <vt:lpstr>Wingdings</vt:lpstr>
      <vt:lpstr>Thème Office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Thermal evolution of an early magma ocean in interaction with the atmosphere</vt:lpstr>
      <vt:lpstr>Goal of the study</vt:lpstr>
      <vt:lpstr>Model of magma ocean thermal evolution</vt:lpstr>
      <vt:lpstr>Comparison without atmosphere/ with radiative-convective model</vt:lpstr>
      <vt:lpstr>Sensitivity to volatile amounts</vt:lpstr>
      <vt:lpstr>Sensitivity to the initial magma ocean depth and extinct radioactivity</vt:lpstr>
      <vt:lpstr>Sensitivity to solar flux</vt:lpstr>
      <vt:lpstr>Compared cases of Mars, Earth, Venus</vt:lpstr>
      <vt:lpstr>Main conclusions and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Éric Chassefière</dc:creator>
  <cp:lastModifiedBy>Оксана</cp:lastModifiedBy>
  <cp:revision>96</cp:revision>
  <cp:lastPrinted>2012-09-25T14:07:35Z</cp:lastPrinted>
  <dcterms:created xsi:type="dcterms:W3CDTF">2012-10-09T04:12:55Z</dcterms:created>
  <dcterms:modified xsi:type="dcterms:W3CDTF">2012-10-25T12:30:27Z</dcterms:modified>
</cp:coreProperties>
</file>