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3" r:id="rId2"/>
    <p:sldId id="309" r:id="rId3"/>
    <p:sldId id="295" r:id="rId4"/>
    <p:sldId id="296" r:id="rId5"/>
    <p:sldId id="285" r:id="rId6"/>
    <p:sldId id="303" r:id="rId7"/>
    <p:sldId id="266" r:id="rId8"/>
    <p:sldId id="297" r:id="rId9"/>
    <p:sldId id="304" r:id="rId10"/>
    <p:sldId id="298" r:id="rId11"/>
    <p:sldId id="267" r:id="rId12"/>
    <p:sldId id="306" r:id="rId13"/>
    <p:sldId id="292" r:id="rId14"/>
    <p:sldId id="300" r:id="rId15"/>
    <p:sldId id="308" r:id="rId16"/>
    <p:sldId id="289" r:id="rId17"/>
  </p:sldIdLst>
  <p:sldSz cx="9144000" cy="6858000" type="screen4x3"/>
  <p:notesSz cx="7099300" cy="10234613"/>
  <p:defaultTextStyle>
    <a:defPPr>
      <a:defRPr lang="ru-RU"/>
    </a:defPPr>
    <a:lvl1pPr algn="l" rtl="0" fontAlgn="base">
      <a:spcBef>
        <a:spcPct val="0"/>
      </a:spcBef>
      <a:spcAft>
        <a:spcPct val="0"/>
      </a:spcAft>
      <a:defRPr sz="2400" b="1"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b="1"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b="1"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b="1"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b="1"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DDDDDD"/>
    <a:srgbClr val="FF0000"/>
    <a:srgbClr val="993300"/>
    <a:srgbClr val="800000"/>
    <a:srgbClr val="CC3300"/>
    <a:srgbClr val="FF99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9" autoAdjust="0"/>
  </p:normalViewPr>
  <p:slideViewPr>
    <p:cSldViewPr>
      <p:cViewPr varScale="1">
        <p:scale>
          <a:sx n="88" d="100"/>
          <a:sy n="88" d="100"/>
        </p:scale>
        <p:origin x="-11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9040" tIns="49519" rIns="99040" bIns="49519" numCol="1" anchor="t" anchorCtr="0" compatLnSpc="1">
            <a:prstTxWarp prst="textNoShape">
              <a:avLst/>
            </a:prstTxWarp>
          </a:bodyPr>
          <a:lstStyle>
            <a:lvl1pPr defTabSz="990600">
              <a:defRPr sz="1300" b="0"/>
            </a:lvl1pPr>
          </a:lstStyle>
          <a:p>
            <a:pPr>
              <a:defRPr/>
            </a:pPr>
            <a:endParaRPr lang="ru-RU"/>
          </a:p>
        </p:txBody>
      </p:sp>
      <p:sp>
        <p:nvSpPr>
          <p:cNvPr id="24579" name="Rectangle 3"/>
          <p:cNvSpPr>
            <a:spLocks noGrp="1" noChangeArrowheads="1"/>
          </p:cNvSpPr>
          <p:nvPr>
            <p:ph type="dt" sz="quarter" idx="1"/>
          </p:nvPr>
        </p:nvSpPr>
        <p:spPr bwMode="auto">
          <a:xfrm>
            <a:off x="4024313" y="0"/>
            <a:ext cx="3074987" cy="511175"/>
          </a:xfrm>
          <a:prstGeom prst="rect">
            <a:avLst/>
          </a:prstGeom>
          <a:noFill/>
          <a:ln w="9525">
            <a:noFill/>
            <a:miter lim="800000"/>
            <a:headEnd/>
            <a:tailEnd/>
          </a:ln>
          <a:effectLst/>
        </p:spPr>
        <p:txBody>
          <a:bodyPr vert="horz" wrap="square" lIns="99040" tIns="49519" rIns="99040" bIns="49519" numCol="1" anchor="t" anchorCtr="0" compatLnSpc="1">
            <a:prstTxWarp prst="textNoShape">
              <a:avLst/>
            </a:prstTxWarp>
          </a:bodyPr>
          <a:lstStyle>
            <a:lvl1pPr algn="r" defTabSz="990600">
              <a:defRPr sz="1300" b="0"/>
            </a:lvl1pPr>
          </a:lstStyle>
          <a:p>
            <a:pPr>
              <a:defRPr/>
            </a:pPr>
            <a:endParaRPr lang="ru-RU"/>
          </a:p>
        </p:txBody>
      </p:sp>
      <p:sp>
        <p:nvSpPr>
          <p:cNvPr id="24580" name="Rectangle 4"/>
          <p:cNvSpPr>
            <a:spLocks noGrp="1" noChangeArrowheads="1"/>
          </p:cNvSpPr>
          <p:nvPr>
            <p:ph type="ftr" sz="quarter" idx="2"/>
          </p:nvPr>
        </p:nvSpPr>
        <p:spPr bwMode="auto">
          <a:xfrm>
            <a:off x="0" y="9723438"/>
            <a:ext cx="3074988" cy="511175"/>
          </a:xfrm>
          <a:prstGeom prst="rect">
            <a:avLst/>
          </a:prstGeom>
          <a:noFill/>
          <a:ln w="9525">
            <a:noFill/>
            <a:miter lim="800000"/>
            <a:headEnd/>
            <a:tailEnd/>
          </a:ln>
          <a:effectLst/>
        </p:spPr>
        <p:txBody>
          <a:bodyPr vert="horz" wrap="square" lIns="99040" tIns="49519" rIns="99040" bIns="49519" numCol="1" anchor="b" anchorCtr="0" compatLnSpc="1">
            <a:prstTxWarp prst="textNoShape">
              <a:avLst/>
            </a:prstTxWarp>
          </a:bodyPr>
          <a:lstStyle>
            <a:lvl1pPr defTabSz="990600">
              <a:defRPr sz="1300" b="0"/>
            </a:lvl1pPr>
          </a:lstStyle>
          <a:p>
            <a:pPr>
              <a:defRPr/>
            </a:pPr>
            <a:endParaRPr lang="ru-RU"/>
          </a:p>
        </p:txBody>
      </p:sp>
      <p:sp>
        <p:nvSpPr>
          <p:cNvPr id="24581" name="Rectangle 5"/>
          <p:cNvSpPr>
            <a:spLocks noGrp="1" noChangeArrowheads="1"/>
          </p:cNvSpPr>
          <p:nvPr>
            <p:ph type="sldNum" sz="quarter" idx="3"/>
          </p:nvPr>
        </p:nvSpPr>
        <p:spPr bwMode="auto">
          <a:xfrm>
            <a:off x="4024313" y="9723438"/>
            <a:ext cx="3074987" cy="511175"/>
          </a:xfrm>
          <a:prstGeom prst="rect">
            <a:avLst/>
          </a:prstGeom>
          <a:noFill/>
          <a:ln w="9525">
            <a:noFill/>
            <a:miter lim="800000"/>
            <a:headEnd/>
            <a:tailEnd/>
          </a:ln>
          <a:effectLst/>
        </p:spPr>
        <p:txBody>
          <a:bodyPr vert="horz" wrap="square" lIns="99040" tIns="49519" rIns="99040" bIns="49519" numCol="1" anchor="b" anchorCtr="0" compatLnSpc="1">
            <a:prstTxWarp prst="textNoShape">
              <a:avLst/>
            </a:prstTxWarp>
          </a:bodyPr>
          <a:lstStyle>
            <a:lvl1pPr algn="r" defTabSz="990600">
              <a:defRPr sz="1300" b="0"/>
            </a:lvl1pPr>
          </a:lstStyle>
          <a:p>
            <a:pPr>
              <a:defRPr/>
            </a:pPr>
            <a:fld id="{39254D21-F1DB-451F-AA4F-0F8CF4FE395A}" type="slidenum">
              <a:rPr lang="ru-RU"/>
              <a:pPr>
                <a:defRPr/>
              </a:pPr>
              <a:t>‹#›</a:t>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defTabSz="915988">
              <a:defRPr sz="1200" b="0"/>
            </a:lvl1pPr>
          </a:lstStyle>
          <a:p>
            <a:pPr>
              <a:defRPr/>
            </a:pPr>
            <a:endParaRPr lang="ru-RU"/>
          </a:p>
        </p:txBody>
      </p:sp>
      <p:sp>
        <p:nvSpPr>
          <p:cNvPr id="47107"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lgn="r" defTabSz="915988">
              <a:defRPr sz="1200" b="0"/>
            </a:lvl1pPr>
          </a:lstStyle>
          <a:p>
            <a:pPr>
              <a:defRPr/>
            </a:pPr>
            <a:endParaRPr lang="ru-RU"/>
          </a:p>
        </p:txBody>
      </p:sp>
      <p:sp>
        <p:nvSpPr>
          <p:cNvPr id="18436" name="Rectangle 4"/>
          <p:cNvSpPr>
            <a:spLocks noRo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7110" name="Rectangle 6"/>
          <p:cNvSpPr>
            <a:spLocks noGrp="1" noChangeArrowheads="1"/>
          </p:cNvSpPr>
          <p:nvPr>
            <p:ph type="ftr" sz="quarter" idx="4"/>
          </p:nvPr>
        </p:nvSpPr>
        <p:spPr bwMode="auto">
          <a:xfrm>
            <a:off x="0" y="9721850"/>
            <a:ext cx="3074988" cy="511175"/>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defTabSz="915988">
              <a:defRPr sz="1200" b="0"/>
            </a:lvl1pPr>
          </a:lstStyle>
          <a:p>
            <a:pPr>
              <a:defRPr/>
            </a:pPr>
            <a:endParaRPr lang="ru-RU"/>
          </a:p>
        </p:txBody>
      </p:sp>
      <p:sp>
        <p:nvSpPr>
          <p:cNvPr id="47111"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lgn="r" defTabSz="915988">
              <a:defRPr sz="1200" b="0"/>
            </a:lvl1pPr>
          </a:lstStyle>
          <a:p>
            <a:pPr>
              <a:defRPr/>
            </a:pPr>
            <a:fld id="{51646A1E-65D4-4E0B-B0F6-6B1EC8DBB51F}" type="slidenum">
              <a:rPr lang="ru-RU"/>
              <a:pPr>
                <a:defRPr/>
              </a:pPr>
              <a:t>‹#›</a:t>
            </a:fld>
            <a:endParaRPr lang="ru-RU"/>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endParaRPr lang="ru-RU" smtClean="0"/>
          </a:p>
        </p:txBody>
      </p:sp>
      <p:sp>
        <p:nvSpPr>
          <p:cNvPr id="19460" name="Номер слайда 3"/>
          <p:cNvSpPr>
            <a:spLocks noGrp="1"/>
          </p:cNvSpPr>
          <p:nvPr>
            <p:ph type="sldNum" sz="quarter" idx="5"/>
          </p:nvPr>
        </p:nvSpPr>
        <p:spPr>
          <a:noFill/>
        </p:spPr>
        <p:txBody>
          <a:bodyPr/>
          <a:lstStyle/>
          <a:p>
            <a:fld id="{91887E7B-2124-4AF8-B62F-60E22E5C9E2A}" type="slidenum">
              <a:rPr lang="ru-RU" smtClean="0"/>
              <a:pPr/>
              <a:t>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A61EE62-D74B-4E4E-9288-858C643518C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27EC5AA-E312-4936-A06A-E95E2CF6895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F6094F4-0ECF-4510-8EE3-942C81F62D9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18BC5BB-1EF5-47BD-96B6-E7261AAD671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263C3BD-F0BA-437C-BAF1-02AEE388CAC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4129439-5966-4042-88A6-242D4C85C91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5327EA7-27BE-4D53-AF6B-806B22CC197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F9A07E2-8A19-42B6-B5AA-096E5E5FFE5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15AC579-E170-4C1A-B946-3CED4A1C538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87C9026-E340-458F-A3A9-F65896CD36B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6F3C13D-B970-4E78-AA89-ED0DE4A8420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4B46488E-B95C-46EE-811F-1ED80CB7FDD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3"/>
          <p:cNvSpPr>
            <a:spLocks noGrp="1"/>
          </p:cNvSpPr>
          <p:nvPr>
            <p:ph type="sldNum" sz="quarter" idx="12"/>
          </p:nvPr>
        </p:nvSpPr>
        <p:spPr>
          <a:noFill/>
        </p:spPr>
        <p:txBody>
          <a:bodyPr/>
          <a:lstStyle/>
          <a:p>
            <a:fld id="{E6ABB187-B3C5-4B51-80C4-BC41EFC85FE7}" type="slidenum">
              <a:rPr lang="ru-RU" smtClean="0"/>
              <a:pPr/>
              <a:t>1</a:t>
            </a:fld>
            <a:endParaRPr lang="ru-RU" smtClean="0"/>
          </a:p>
        </p:txBody>
      </p:sp>
      <p:sp>
        <p:nvSpPr>
          <p:cNvPr id="9219" name="Text Box 2"/>
          <p:cNvSpPr txBox="1">
            <a:spLocks noChangeArrowheads="1"/>
          </p:cNvSpPr>
          <p:nvPr/>
        </p:nvSpPr>
        <p:spPr bwMode="auto">
          <a:xfrm>
            <a:off x="381000" y="404813"/>
            <a:ext cx="8382000" cy="1920875"/>
          </a:xfrm>
          <a:prstGeom prst="rect">
            <a:avLst/>
          </a:prstGeom>
          <a:noFill/>
          <a:ln w="9525">
            <a:noFill/>
            <a:miter lim="800000"/>
            <a:headEnd/>
            <a:tailEnd/>
          </a:ln>
        </p:spPr>
        <p:txBody>
          <a:bodyPr>
            <a:spAutoFit/>
          </a:bodyPr>
          <a:lstStyle/>
          <a:p>
            <a:pPr algn="ctr">
              <a:spcBef>
                <a:spcPct val="50000"/>
              </a:spcBef>
            </a:pPr>
            <a:r>
              <a:rPr lang="en-US" i="1">
                <a:latin typeface="Arial" charset="0"/>
              </a:rPr>
              <a:t>Evolution of understanding of solar wind-gaseous obstacle interaction</a:t>
            </a:r>
            <a:r>
              <a:rPr lang="en-US" sz="2800"/>
              <a:t> </a:t>
            </a:r>
          </a:p>
          <a:p>
            <a:pPr>
              <a:lnSpc>
                <a:spcPct val="80000"/>
              </a:lnSpc>
              <a:spcBef>
                <a:spcPct val="50000"/>
              </a:spcBef>
            </a:pPr>
            <a:endParaRPr lang="en-US" sz="1800" i="1">
              <a:solidFill>
                <a:srgbClr val="003399"/>
              </a:solidFill>
              <a:latin typeface="Arial" charset="0"/>
            </a:endParaRPr>
          </a:p>
          <a:p>
            <a:pPr>
              <a:lnSpc>
                <a:spcPct val="80000"/>
              </a:lnSpc>
              <a:spcBef>
                <a:spcPct val="50000"/>
              </a:spcBef>
            </a:pPr>
            <a:r>
              <a:rPr lang="ru-RU" sz="1800" i="1">
                <a:solidFill>
                  <a:srgbClr val="003399"/>
                </a:solidFill>
                <a:latin typeface="Arial" charset="0"/>
              </a:rPr>
              <a:t>O. Vaisberg</a:t>
            </a:r>
            <a:endParaRPr lang="en-US" sz="1800" i="1" baseline="30000">
              <a:solidFill>
                <a:srgbClr val="003399"/>
              </a:solidFill>
              <a:latin typeface="Arial" charset="0"/>
            </a:endParaRPr>
          </a:p>
          <a:p>
            <a:pPr>
              <a:lnSpc>
                <a:spcPct val="80000"/>
              </a:lnSpc>
              <a:spcBef>
                <a:spcPct val="20000"/>
              </a:spcBef>
            </a:pPr>
            <a:r>
              <a:rPr lang="ru-RU" sz="1600" i="1">
                <a:solidFill>
                  <a:srgbClr val="003399"/>
                </a:solidFill>
                <a:latin typeface="Arial" charset="0"/>
              </a:rPr>
              <a:t>Space Research Institute (IKI), Moscow, Russia</a:t>
            </a:r>
            <a:r>
              <a:rPr lang="ru-RU" sz="2000" i="1">
                <a:solidFill>
                  <a:srgbClr val="003399"/>
                </a:solidFill>
                <a:latin typeface="Arial" charset="0"/>
              </a:rPr>
              <a:t> </a:t>
            </a:r>
            <a:endParaRPr lang="en-US" sz="2000" i="1">
              <a:solidFill>
                <a:srgbClr val="003399"/>
              </a:solidFill>
              <a:latin typeface="Arial" charset="0"/>
            </a:endParaRPr>
          </a:p>
        </p:txBody>
      </p:sp>
      <p:sp>
        <p:nvSpPr>
          <p:cNvPr id="9220"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
        <p:nvSpPr>
          <p:cNvPr id="9221" name="Text Box 4"/>
          <p:cNvSpPr txBox="1">
            <a:spLocks noChangeArrowheads="1"/>
          </p:cNvSpPr>
          <p:nvPr/>
        </p:nvSpPr>
        <p:spPr bwMode="auto">
          <a:xfrm>
            <a:off x="500063" y="3143250"/>
            <a:ext cx="7488237" cy="2185988"/>
          </a:xfrm>
          <a:prstGeom prst="rect">
            <a:avLst/>
          </a:prstGeom>
          <a:noFill/>
          <a:ln w="9525">
            <a:noFill/>
            <a:miter lim="800000"/>
            <a:headEnd/>
            <a:tailEnd/>
          </a:ln>
        </p:spPr>
        <p:txBody>
          <a:bodyPr>
            <a:spAutoFit/>
          </a:bodyPr>
          <a:lstStyle/>
          <a:p>
            <a:pPr>
              <a:spcBef>
                <a:spcPct val="50000"/>
              </a:spcBef>
            </a:pPr>
            <a:r>
              <a:rPr lang="en-US" sz="1600"/>
              <a:t>Talk outlay</a:t>
            </a:r>
          </a:p>
          <a:p>
            <a:pPr>
              <a:spcBef>
                <a:spcPct val="50000"/>
              </a:spcBef>
            </a:pPr>
            <a:r>
              <a:rPr lang="en-US" sz="1600"/>
              <a:t>• Space missions to Mars and Venus</a:t>
            </a:r>
          </a:p>
          <a:p>
            <a:pPr>
              <a:spcBef>
                <a:spcPct val="50000"/>
              </a:spcBef>
            </a:pPr>
            <a:r>
              <a:rPr lang="en-US" sz="1600"/>
              <a:t>• Initial concepts</a:t>
            </a:r>
          </a:p>
          <a:p>
            <a:pPr>
              <a:spcBef>
                <a:spcPct val="50000"/>
              </a:spcBef>
            </a:pPr>
            <a:r>
              <a:rPr lang="en-US" sz="1600"/>
              <a:t>• Main regions of interaction region/induced magnetosphere </a:t>
            </a:r>
          </a:p>
          <a:p>
            <a:pPr>
              <a:spcBef>
                <a:spcPct val="50000"/>
              </a:spcBef>
            </a:pPr>
            <a:r>
              <a:rPr lang="en-US" sz="1600"/>
              <a:t>• Solar wind induced mass loss</a:t>
            </a:r>
          </a:p>
          <a:p>
            <a:pPr>
              <a:spcBef>
                <a:spcPct val="50000"/>
              </a:spcBef>
            </a:pPr>
            <a:r>
              <a:rPr lang="en-US" sz="1600"/>
              <a:t>• Open issues</a:t>
            </a:r>
            <a:endParaRPr lang="ru-RU"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785813" y="1143000"/>
          <a:ext cx="3949700" cy="3927475"/>
        </p:xfrm>
        <a:graphic>
          <a:graphicData uri="http://schemas.openxmlformats.org/presentationml/2006/ole">
            <p:oleObj spid="_x0000_s4098" name="Image" r:id="rId3" imgW="9794118" imgH="9737395" progId="Photoshop.Image.9">
              <p:embed/>
            </p:oleObj>
          </a:graphicData>
        </a:graphic>
      </p:graphicFrame>
      <p:sp>
        <p:nvSpPr>
          <p:cNvPr id="4100" name="Text Box 6"/>
          <p:cNvSpPr txBox="1">
            <a:spLocks noChangeArrowheads="1"/>
          </p:cNvSpPr>
          <p:nvPr/>
        </p:nvSpPr>
        <p:spPr bwMode="auto">
          <a:xfrm>
            <a:off x="1000125" y="285750"/>
            <a:ext cx="7391400" cy="579438"/>
          </a:xfrm>
          <a:prstGeom prst="rect">
            <a:avLst/>
          </a:prstGeom>
          <a:noFill/>
          <a:ln w="9525">
            <a:noFill/>
            <a:miter lim="800000"/>
            <a:headEnd/>
            <a:tailEnd/>
          </a:ln>
        </p:spPr>
        <p:txBody>
          <a:bodyPr>
            <a:spAutoFit/>
          </a:bodyPr>
          <a:lstStyle/>
          <a:p>
            <a:pPr>
              <a:spcBef>
                <a:spcPct val="50000"/>
              </a:spcBef>
            </a:pPr>
            <a:r>
              <a:rPr lang="en-US" sz="3200" i="1">
                <a:solidFill>
                  <a:srgbClr val="003366"/>
                </a:solidFill>
                <a:latin typeface="Arial" charset="0"/>
              </a:rPr>
              <a:t>Planetary ions in ionosheath and tail</a:t>
            </a:r>
            <a:endParaRPr lang="ru-RU" sz="3200" i="1">
              <a:solidFill>
                <a:srgbClr val="003366"/>
              </a:solidFill>
              <a:latin typeface="Arial" charset="0"/>
            </a:endParaRPr>
          </a:p>
        </p:txBody>
      </p:sp>
      <p:sp>
        <p:nvSpPr>
          <p:cNvPr id="4101" name="Line 10"/>
          <p:cNvSpPr>
            <a:spLocks noChangeShapeType="1"/>
          </p:cNvSpPr>
          <p:nvPr/>
        </p:nvSpPr>
        <p:spPr bwMode="auto">
          <a:xfrm>
            <a:off x="3168650" y="1428750"/>
            <a:ext cx="46038" cy="3422650"/>
          </a:xfrm>
          <a:prstGeom prst="line">
            <a:avLst/>
          </a:prstGeom>
          <a:noFill/>
          <a:ln w="38100">
            <a:solidFill>
              <a:srgbClr val="6699FF"/>
            </a:solidFill>
            <a:round/>
            <a:headEnd/>
            <a:tailEnd/>
          </a:ln>
        </p:spPr>
        <p:txBody>
          <a:bodyPr/>
          <a:lstStyle/>
          <a:p>
            <a:endParaRPr lang="ru-RU"/>
          </a:p>
        </p:txBody>
      </p:sp>
      <p:sp>
        <p:nvSpPr>
          <p:cNvPr id="4102" name="Text Box 18"/>
          <p:cNvSpPr txBox="1">
            <a:spLocks noChangeArrowheads="1"/>
          </p:cNvSpPr>
          <p:nvPr/>
        </p:nvSpPr>
        <p:spPr bwMode="auto">
          <a:xfrm>
            <a:off x="642938" y="5286375"/>
            <a:ext cx="4429125" cy="1077913"/>
          </a:xfrm>
          <a:prstGeom prst="rect">
            <a:avLst/>
          </a:prstGeom>
          <a:noFill/>
          <a:ln w="9525">
            <a:noFill/>
            <a:miter lim="800000"/>
            <a:headEnd/>
            <a:tailEnd/>
          </a:ln>
        </p:spPr>
        <p:txBody>
          <a:bodyPr>
            <a:spAutoFit/>
          </a:bodyPr>
          <a:lstStyle/>
          <a:p>
            <a:pPr>
              <a:spcBef>
                <a:spcPct val="50000"/>
              </a:spcBef>
            </a:pPr>
            <a:r>
              <a:rPr lang="en-US" sz="1600"/>
              <a:t>Solar wind (L) and planetary ions (H)  </a:t>
            </a:r>
            <a:r>
              <a:rPr lang="en-US" sz="1600" b="0"/>
              <a:t>in magnetosheath and in tail [Vaisberg, 1976]. Note the termination of light ions with transition to planetary ions flow at magnetic tail boundary.  </a:t>
            </a:r>
            <a:endParaRPr lang="ru-RU" sz="1600" b="0"/>
          </a:p>
        </p:txBody>
      </p:sp>
      <p:graphicFrame>
        <p:nvGraphicFramePr>
          <p:cNvPr id="4099" name="Object 11"/>
          <p:cNvGraphicFramePr>
            <a:graphicFrameLocks noChangeAspect="1"/>
          </p:cNvGraphicFramePr>
          <p:nvPr/>
        </p:nvGraphicFramePr>
        <p:xfrm>
          <a:off x="5357813" y="1143000"/>
          <a:ext cx="2932112" cy="4143375"/>
        </p:xfrm>
        <a:graphic>
          <a:graphicData uri="http://schemas.openxmlformats.org/presentationml/2006/ole">
            <p:oleObj spid="_x0000_s4099" name="Image" r:id="rId4" imgW="3190992" imgH="5516424" progId="Photoshop.Image.6">
              <p:embed/>
            </p:oleObj>
          </a:graphicData>
        </a:graphic>
      </p:graphicFrame>
      <p:sp>
        <p:nvSpPr>
          <p:cNvPr id="4103" name="Text Box 10"/>
          <p:cNvSpPr txBox="1">
            <a:spLocks noChangeArrowheads="1"/>
          </p:cNvSpPr>
          <p:nvPr/>
        </p:nvSpPr>
        <p:spPr bwMode="auto">
          <a:xfrm>
            <a:off x="5286375" y="5429250"/>
            <a:ext cx="3438525" cy="830263"/>
          </a:xfrm>
          <a:prstGeom prst="rect">
            <a:avLst/>
          </a:prstGeom>
          <a:noFill/>
          <a:ln w="9525">
            <a:noFill/>
            <a:miter lim="800000"/>
            <a:headEnd/>
            <a:tailEnd/>
          </a:ln>
        </p:spPr>
        <p:txBody>
          <a:bodyPr>
            <a:spAutoFit/>
          </a:bodyPr>
          <a:lstStyle/>
          <a:p>
            <a:pPr>
              <a:spcBef>
                <a:spcPct val="50000"/>
              </a:spcBef>
            </a:pPr>
            <a:r>
              <a:rPr lang="en-US" sz="1600"/>
              <a:t>Ion composition in the tail </a:t>
            </a:r>
            <a:r>
              <a:rPr lang="en-US" sz="1600" b="0"/>
              <a:t>and external flow as  measured on Phobos-2/ASPERA [Lundin et al., 1990] .</a:t>
            </a:r>
            <a:endParaRPr lang="ru-RU" sz="1600" b="0"/>
          </a:p>
        </p:txBody>
      </p:sp>
      <p:sp>
        <p:nvSpPr>
          <p:cNvPr id="4104"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
        <p:nvSpPr>
          <p:cNvPr id="4105" name="Номер слайда 5"/>
          <p:cNvSpPr txBox="1">
            <a:spLocks/>
          </p:cNvSpPr>
          <p:nvPr/>
        </p:nvSpPr>
        <p:spPr bwMode="auto">
          <a:xfrm>
            <a:off x="6572250" y="6400800"/>
            <a:ext cx="1905000" cy="457200"/>
          </a:xfrm>
          <a:prstGeom prst="rect">
            <a:avLst/>
          </a:prstGeom>
          <a:noFill/>
          <a:ln w="9525">
            <a:noFill/>
            <a:miter lim="800000"/>
            <a:headEnd/>
            <a:tailEnd/>
          </a:ln>
        </p:spPr>
        <p:txBody>
          <a:bodyPr/>
          <a:lstStyle/>
          <a:p>
            <a:pPr algn="r"/>
            <a:fld id="{152D3EF3-78A2-44D3-B387-A2462F18E8CC}" type="slidenum">
              <a:rPr lang="ru-RU" sz="1400" b="0"/>
              <a:pPr algn="r"/>
              <a:t>10</a:t>
            </a:fld>
            <a:endParaRPr lang="ru-RU" sz="1400" b="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Номер слайда 3"/>
          <p:cNvSpPr>
            <a:spLocks noGrp="1"/>
          </p:cNvSpPr>
          <p:nvPr>
            <p:ph type="sldNum" sz="quarter" idx="12"/>
          </p:nvPr>
        </p:nvSpPr>
        <p:spPr>
          <a:noFill/>
        </p:spPr>
        <p:txBody>
          <a:bodyPr/>
          <a:lstStyle/>
          <a:p>
            <a:fld id="{8E1B76E1-9BEB-4D85-9601-806ED2548137}" type="slidenum">
              <a:rPr lang="ru-RU" smtClean="0"/>
              <a:pPr/>
              <a:t>11</a:t>
            </a:fld>
            <a:endParaRPr lang="ru-RU" smtClean="0"/>
          </a:p>
        </p:txBody>
      </p:sp>
      <p:sp>
        <p:nvSpPr>
          <p:cNvPr id="5124" name="Text Box 5"/>
          <p:cNvSpPr txBox="1">
            <a:spLocks noChangeArrowheads="1"/>
          </p:cNvSpPr>
          <p:nvPr/>
        </p:nvSpPr>
        <p:spPr bwMode="auto">
          <a:xfrm>
            <a:off x="2000250" y="214313"/>
            <a:ext cx="4714875" cy="584200"/>
          </a:xfrm>
          <a:prstGeom prst="rect">
            <a:avLst/>
          </a:prstGeom>
          <a:noFill/>
          <a:ln w="9525">
            <a:noFill/>
            <a:miter lim="800000"/>
            <a:headEnd/>
            <a:tailEnd/>
          </a:ln>
        </p:spPr>
        <p:txBody>
          <a:bodyPr>
            <a:spAutoFit/>
          </a:bodyPr>
          <a:lstStyle/>
          <a:p>
            <a:pPr>
              <a:spcBef>
                <a:spcPct val="50000"/>
              </a:spcBef>
            </a:pPr>
            <a:r>
              <a:rPr lang="en-US" sz="3200" i="1">
                <a:solidFill>
                  <a:srgbClr val="003366"/>
                </a:solidFill>
                <a:latin typeface="Arial" charset="0"/>
              </a:rPr>
              <a:t>Plasma in induced tail</a:t>
            </a:r>
            <a:endParaRPr lang="ru-RU" sz="3200" b="0"/>
          </a:p>
        </p:txBody>
      </p:sp>
      <p:pic>
        <p:nvPicPr>
          <p:cNvPr id="5125" name="Picture 9"/>
          <p:cNvPicPr>
            <a:picLocks noChangeAspect="1" noChangeArrowheads="1"/>
          </p:cNvPicPr>
          <p:nvPr/>
        </p:nvPicPr>
        <p:blipFill>
          <a:blip r:embed="rId3" cstate="print"/>
          <a:srcRect/>
          <a:stretch>
            <a:fillRect/>
          </a:stretch>
        </p:blipFill>
        <p:spPr bwMode="auto">
          <a:xfrm>
            <a:off x="571500" y="1214438"/>
            <a:ext cx="5100638" cy="3948112"/>
          </a:xfrm>
          <a:prstGeom prst="rect">
            <a:avLst/>
          </a:prstGeom>
          <a:noFill/>
          <a:ln w="9525">
            <a:noFill/>
            <a:miter lim="800000"/>
            <a:headEnd/>
            <a:tailEnd/>
          </a:ln>
        </p:spPr>
      </p:pic>
      <p:sp>
        <p:nvSpPr>
          <p:cNvPr id="5126" name="Text Box 10"/>
          <p:cNvSpPr txBox="1">
            <a:spLocks noChangeArrowheads="1"/>
          </p:cNvSpPr>
          <p:nvPr/>
        </p:nvSpPr>
        <p:spPr bwMode="auto">
          <a:xfrm>
            <a:off x="6072188" y="3857625"/>
            <a:ext cx="2374900" cy="1323975"/>
          </a:xfrm>
          <a:prstGeom prst="rect">
            <a:avLst/>
          </a:prstGeom>
          <a:noFill/>
          <a:ln w="9525">
            <a:noFill/>
            <a:miter lim="800000"/>
            <a:headEnd/>
            <a:tailEnd/>
          </a:ln>
        </p:spPr>
        <p:txBody>
          <a:bodyPr>
            <a:spAutoFit/>
          </a:bodyPr>
          <a:lstStyle/>
          <a:p>
            <a:pPr>
              <a:spcBef>
                <a:spcPct val="50000"/>
              </a:spcBef>
            </a:pPr>
            <a:r>
              <a:rPr lang="en-US" sz="1600"/>
              <a:t>Asymmetry of planetary ion flow in the tail: </a:t>
            </a:r>
            <a:r>
              <a:rPr lang="en-US" sz="1600" b="0"/>
              <a:t>view from the tail with Y axis parallel to transverse component of IMF </a:t>
            </a:r>
          </a:p>
        </p:txBody>
      </p:sp>
      <p:graphicFrame>
        <p:nvGraphicFramePr>
          <p:cNvPr id="5122" name="Object 11"/>
          <p:cNvGraphicFramePr>
            <a:graphicFrameLocks noChangeAspect="1"/>
          </p:cNvGraphicFramePr>
          <p:nvPr/>
        </p:nvGraphicFramePr>
        <p:xfrm>
          <a:off x="6143625" y="1500188"/>
          <a:ext cx="2354263" cy="2143125"/>
        </p:xfrm>
        <a:graphic>
          <a:graphicData uri="http://schemas.openxmlformats.org/presentationml/2006/ole">
            <p:oleObj spid="_x0000_s5122" name="Image" r:id="rId4" imgW="6806349" imgH="6196825" progId="Photoshop.Image.6">
              <p:embed/>
            </p:oleObj>
          </a:graphicData>
        </a:graphic>
      </p:graphicFrame>
      <p:sp>
        <p:nvSpPr>
          <p:cNvPr id="11" name="TextBox 10"/>
          <p:cNvSpPr txBox="1"/>
          <p:nvPr/>
        </p:nvSpPr>
        <p:spPr>
          <a:xfrm>
            <a:off x="500063" y="5357813"/>
            <a:ext cx="5143500" cy="830262"/>
          </a:xfrm>
          <a:prstGeom prst="rect">
            <a:avLst/>
          </a:prstGeom>
          <a:noFill/>
        </p:spPr>
        <p:txBody>
          <a:bodyPr>
            <a:spAutoFit/>
          </a:bodyPr>
          <a:lstStyle/>
          <a:p>
            <a:pPr marL="342900" indent="-342900">
              <a:spcBef>
                <a:spcPct val="50000"/>
              </a:spcBef>
              <a:defRPr/>
            </a:pPr>
            <a:r>
              <a:rPr lang="en-US" sz="1600" dirty="0"/>
              <a:t>Two crossings of Mars interaction region:</a:t>
            </a:r>
          </a:p>
          <a:p>
            <a:pPr>
              <a:spcBef>
                <a:spcPts val="0"/>
              </a:spcBef>
              <a:defRPr/>
            </a:pPr>
            <a:r>
              <a:rPr lang="en-US" sz="1600" dirty="0"/>
              <a:t>A </a:t>
            </a:r>
            <a:r>
              <a:rPr lang="en-US" sz="1600" b="0" dirty="0"/>
              <a:t>– low magnetic latitude, </a:t>
            </a:r>
            <a:r>
              <a:rPr lang="en-US" sz="1600" dirty="0"/>
              <a:t>B – </a:t>
            </a:r>
            <a:r>
              <a:rPr lang="en-US" sz="1600" b="0" dirty="0"/>
              <a:t>high magnetic latitude [Vaisberg et al., 1974]</a:t>
            </a:r>
            <a:endParaRPr lang="ru-RU" dirty="0"/>
          </a:p>
        </p:txBody>
      </p:sp>
      <p:sp>
        <p:nvSpPr>
          <p:cNvPr id="5128"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Номер слайда 3"/>
          <p:cNvSpPr>
            <a:spLocks noGrp="1"/>
          </p:cNvSpPr>
          <p:nvPr>
            <p:ph type="sldNum" sz="quarter" idx="12"/>
          </p:nvPr>
        </p:nvSpPr>
        <p:spPr>
          <a:noFill/>
        </p:spPr>
        <p:txBody>
          <a:bodyPr/>
          <a:lstStyle/>
          <a:p>
            <a:fld id="{288E5111-F280-487F-8F0A-44A664879A14}" type="slidenum">
              <a:rPr lang="ru-RU" smtClean="0"/>
              <a:pPr/>
              <a:t>12</a:t>
            </a:fld>
            <a:endParaRPr lang="ru-RU" smtClean="0"/>
          </a:p>
        </p:txBody>
      </p:sp>
      <p:sp>
        <p:nvSpPr>
          <p:cNvPr id="6148" name="Text Box 5"/>
          <p:cNvSpPr txBox="1">
            <a:spLocks noChangeArrowheads="1"/>
          </p:cNvSpPr>
          <p:nvPr/>
        </p:nvSpPr>
        <p:spPr bwMode="auto">
          <a:xfrm>
            <a:off x="1500188" y="285750"/>
            <a:ext cx="6357937" cy="584200"/>
          </a:xfrm>
          <a:prstGeom prst="rect">
            <a:avLst/>
          </a:prstGeom>
          <a:noFill/>
          <a:ln w="9525">
            <a:noFill/>
            <a:miter lim="800000"/>
            <a:headEnd/>
            <a:tailEnd/>
          </a:ln>
        </p:spPr>
        <p:txBody>
          <a:bodyPr>
            <a:spAutoFit/>
          </a:bodyPr>
          <a:lstStyle/>
          <a:p>
            <a:pPr>
              <a:spcBef>
                <a:spcPct val="50000"/>
              </a:spcBef>
            </a:pPr>
            <a:r>
              <a:rPr lang="en-US" sz="3200" i="1">
                <a:solidFill>
                  <a:srgbClr val="003366"/>
                </a:solidFill>
                <a:latin typeface="Arial" charset="0"/>
              </a:rPr>
              <a:t>Sharp induced tail boundary</a:t>
            </a:r>
            <a:endParaRPr lang="ru-RU" sz="3200" b="0"/>
          </a:p>
        </p:txBody>
      </p:sp>
      <p:graphicFrame>
        <p:nvGraphicFramePr>
          <p:cNvPr id="6146" name="Object 7"/>
          <p:cNvGraphicFramePr>
            <a:graphicFrameLocks noChangeAspect="1"/>
          </p:cNvGraphicFramePr>
          <p:nvPr/>
        </p:nvGraphicFramePr>
        <p:xfrm>
          <a:off x="857250" y="1071563"/>
          <a:ext cx="3286125" cy="4221162"/>
        </p:xfrm>
        <a:graphic>
          <a:graphicData uri="http://schemas.openxmlformats.org/presentationml/2006/ole">
            <p:oleObj spid="_x0000_s6146" name="Image" r:id="rId3" imgW="7333586" imgH="9419159" progId="Photoshop.Image.9">
              <p:embed/>
            </p:oleObj>
          </a:graphicData>
        </a:graphic>
      </p:graphicFrame>
      <p:sp>
        <p:nvSpPr>
          <p:cNvPr id="6149" name="Text Box 12"/>
          <p:cNvSpPr txBox="1">
            <a:spLocks noChangeArrowheads="1"/>
          </p:cNvSpPr>
          <p:nvPr/>
        </p:nvSpPr>
        <p:spPr bwMode="auto">
          <a:xfrm>
            <a:off x="714375" y="5429250"/>
            <a:ext cx="3714750" cy="830263"/>
          </a:xfrm>
          <a:prstGeom prst="rect">
            <a:avLst/>
          </a:prstGeom>
          <a:noFill/>
          <a:ln w="9525">
            <a:noFill/>
            <a:miter lim="800000"/>
            <a:headEnd/>
            <a:tailEnd/>
          </a:ln>
        </p:spPr>
        <p:txBody>
          <a:bodyPr>
            <a:spAutoFit/>
          </a:bodyPr>
          <a:lstStyle/>
          <a:p>
            <a:pPr>
              <a:spcBef>
                <a:spcPct val="50000"/>
              </a:spcBef>
            </a:pPr>
            <a:r>
              <a:rPr lang="en-US" sz="1600"/>
              <a:t>Sharp transition </a:t>
            </a:r>
            <a:r>
              <a:rPr lang="en-US" sz="1600" b="0"/>
              <a:t>from planetary ion flow in the tail to external solar wind flow </a:t>
            </a:r>
            <a:r>
              <a:rPr lang="en-US" sz="1600"/>
              <a:t>at tail boundary </a:t>
            </a:r>
            <a:r>
              <a:rPr lang="en-US" sz="1600" b="0"/>
              <a:t>[Romanov et al., 1978] </a:t>
            </a:r>
            <a:endParaRPr lang="ru-RU" sz="1600" b="0"/>
          </a:p>
        </p:txBody>
      </p:sp>
      <p:pic>
        <p:nvPicPr>
          <p:cNvPr id="6150" name="Picture 5"/>
          <p:cNvPicPr>
            <a:picLocks noChangeAspect="1" noChangeArrowheads="1"/>
          </p:cNvPicPr>
          <p:nvPr/>
        </p:nvPicPr>
        <p:blipFill>
          <a:blip r:embed="rId4" cstate="print"/>
          <a:srcRect/>
          <a:stretch>
            <a:fillRect/>
          </a:stretch>
        </p:blipFill>
        <p:spPr bwMode="auto">
          <a:xfrm>
            <a:off x="4572000" y="1143000"/>
            <a:ext cx="3986213" cy="3000375"/>
          </a:xfrm>
          <a:prstGeom prst="rect">
            <a:avLst/>
          </a:prstGeom>
          <a:noFill/>
          <a:ln w="9525">
            <a:noFill/>
            <a:miter lim="800000"/>
            <a:headEnd/>
            <a:tailEnd/>
          </a:ln>
        </p:spPr>
      </p:pic>
      <p:sp>
        <p:nvSpPr>
          <p:cNvPr id="6151" name="TextBox 12"/>
          <p:cNvSpPr txBox="1">
            <a:spLocks noChangeArrowheads="1"/>
          </p:cNvSpPr>
          <p:nvPr/>
        </p:nvSpPr>
        <p:spPr bwMode="auto">
          <a:xfrm>
            <a:off x="4714875" y="4572000"/>
            <a:ext cx="3857625" cy="1077913"/>
          </a:xfrm>
          <a:prstGeom prst="rect">
            <a:avLst/>
          </a:prstGeom>
          <a:noFill/>
          <a:ln w="9525">
            <a:noFill/>
            <a:miter lim="800000"/>
            <a:headEnd/>
            <a:tailEnd/>
          </a:ln>
        </p:spPr>
        <p:txBody>
          <a:bodyPr>
            <a:spAutoFit/>
          </a:bodyPr>
          <a:lstStyle/>
          <a:p>
            <a:r>
              <a:rPr lang="en-US" sz="1600" b="0"/>
              <a:t>Profile of cometary ions in Halley’s comet along VEGA trajectory. </a:t>
            </a:r>
            <a:r>
              <a:rPr lang="en-US" sz="1600"/>
              <a:t>Sharp drop of number density at outer boundaries </a:t>
            </a:r>
            <a:r>
              <a:rPr lang="en-US" sz="1600" b="0"/>
              <a:t>[Vaisberg et al., 1986].  </a:t>
            </a:r>
            <a:endParaRPr lang="ru-RU" sz="1600" b="0"/>
          </a:p>
        </p:txBody>
      </p:sp>
      <p:cxnSp>
        <p:nvCxnSpPr>
          <p:cNvPr id="6152" name="Прямая со стрелкой 15"/>
          <p:cNvCxnSpPr>
            <a:cxnSpLocks noChangeShapeType="1"/>
          </p:cNvCxnSpPr>
          <p:nvPr/>
        </p:nvCxnSpPr>
        <p:spPr bwMode="auto">
          <a:xfrm rot="5400000">
            <a:off x="2572544" y="1142206"/>
            <a:ext cx="571500" cy="1588"/>
          </a:xfrm>
          <a:prstGeom prst="straightConnector1">
            <a:avLst/>
          </a:prstGeom>
          <a:noFill/>
          <a:ln w="28575" algn="ctr">
            <a:solidFill>
              <a:srgbClr val="FF0000"/>
            </a:solidFill>
            <a:round/>
            <a:headEnd/>
            <a:tailEnd type="arrow" w="med" len="med"/>
          </a:ln>
        </p:spPr>
      </p:cxnSp>
      <p:cxnSp>
        <p:nvCxnSpPr>
          <p:cNvPr id="6153" name="Прямая со стрелкой 17"/>
          <p:cNvCxnSpPr>
            <a:cxnSpLocks noChangeShapeType="1"/>
          </p:cNvCxnSpPr>
          <p:nvPr/>
        </p:nvCxnSpPr>
        <p:spPr bwMode="auto">
          <a:xfrm rot="5400000">
            <a:off x="7858919" y="2928144"/>
            <a:ext cx="571500" cy="1588"/>
          </a:xfrm>
          <a:prstGeom prst="straightConnector1">
            <a:avLst/>
          </a:prstGeom>
          <a:noFill/>
          <a:ln w="28575" algn="ctr">
            <a:solidFill>
              <a:srgbClr val="FF0000"/>
            </a:solidFill>
            <a:round/>
            <a:headEnd/>
            <a:tailEnd type="arrow" w="med" len="med"/>
          </a:ln>
        </p:spPr>
      </p:cxnSp>
      <p:cxnSp>
        <p:nvCxnSpPr>
          <p:cNvPr id="6154" name="Прямая со стрелкой 18"/>
          <p:cNvCxnSpPr>
            <a:cxnSpLocks noChangeShapeType="1"/>
          </p:cNvCxnSpPr>
          <p:nvPr/>
        </p:nvCxnSpPr>
        <p:spPr bwMode="auto">
          <a:xfrm rot="5400000">
            <a:off x="5010944" y="2937669"/>
            <a:ext cx="571500" cy="1588"/>
          </a:xfrm>
          <a:prstGeom prst="straightConnector1">
            <a:avLst/>
          </a:prstGeom>
          <a:noFill/>
          <a:ln w="2857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Grp="1" noChangeArrowheads="1"/>
          </p:cNvSpPr>
          <p:nvPr>
            <p:ph type="title"/>
          </p:nvPr>
        </p:nvSpPr>
        <p:spPr>
          <a:xfrm>
            <a:off x="684213" y="260350"/>
            <a:ext cx="7772400" cy="865188"/>
          </a:xfrm>
        </p:spPr>
        <p:txBody>
          <a:bodyPr/>
          <a:lstStyle/>
          <a:p>
            <a:pPr eaLnBrk="1" hangingPunct="1"/>
            <a:r>
              <a:rPr lang="en-US" sz="3200" b="1" i="1" smtClean="0">
                <a:solidFill>
                  <a:srgbClr val="003366"/>
                </a:solidFill>
                <a:latin typeface="Arial" charset="0"/>
              </a:rPr>
              <a:t>Formation of induced magnetosphere</a:t>
            </a:r>
            <a:endParaRPr lang="ru-RU" sz="3200" b="1" i="1" smtClean="0">
              <a:solidFill>
                <a:srgbClr val="003366"/>
              </a:solidFill>
              <a:latin typeface="Arial" charset="0"/>
            </a:endParaRPr>
          </a:p>
        </p:txBody>
      </p:sp>
      <p:pic>
        <p:nvPicPr>
          <p:cNvPr id="7173" name="Picture 13"/>
          <p:cNvPicPr>
            <a:picLocks noChangeAspect="1" noChangeArrowheads="1"/>
          </p:cNvPicPr>
          <p:nvPr/>
        </p:nvPicPr>
        <p:blipFill>
          <a:blip r:embed="rId3" cstate="print"/>
          <a:srcRect/>
          <a:stretch>
            <a:fillRect/>
          </a:stretch>
        </p:blipFill>
        <p:spPr bwMode="auto">
          <a:xfrm>
            <a:off x="785813" y="1214438"/>
            <a:ext cx="1571625" cy="1271587"/>
          </a:xfrm>
          <a:prstGeom prst="rect">
            <a:avLst/>
          </a:prstGeom>
          <a:noFill/>
          <a:ln w="9525">
            <a:noFill/>
            <a:miter lim="800000"/>
            <a:headEnd/>
            <a:tailEnd/>
          </a:ln>
        </p:spPr>
      </p:pic>
      <p:pic>
        <p:nvPicPr>
          <p:cNvPr id="7174" name="Picture 16"/>
          <p:cNvPicPr>
            <a:picLocks noChangeAspect="1" noChangeArrowheads="1"/>
          </p:cNvPicPr>
          <p:nvPr/>
        </p:nvPicPr>
        <p:blipFill>
          <a:blip r:embed="rId4" cstate="print"/>
          <a:srcRect/>
          <a:stretch>
            <a:fillRect/>
          </a:stretch>
        </p:blipFill>
        <p:spPr bwMode="auto">
          <a:xfrm>
            <a:off x="6643688" y="1143000"/>
            <a:ext cx="1428750" cy="1341438"/>
          </a:xfrm>
          <a:prstGeom prst="rect">
            <a:avLst/>
          </a:prstGeom>
          <a:noFill/>
          <a:ln w="9525">
            <a:noFill/>
            <a:miter lim="800000"/>
            <a:headEnd/>
            <a:tailEnd/>
          </a:ln>
        </p:spPr>
      </p:pic>
      <p:sp>
        <p:nvSpPr>
          <p:cNvPr id="7175" name="Text Box 18"/>
          <p:cNvSpPr txBox="1">
            <a:spLocks noChangeArrowheads="1"/>
          </p:cNvSpPr>
          <p:nvPr/>
        </p:nvSpPr>
        <p:spPr bwMode="auto">
          <a:xfrm>
            <a:off x="2714625" y="1357313"/>
            <a:ext cx="3643313" cy="1077912"/>
          </a:xfrm>
          <a:prstGeom prst="rect">
            <a:avLst/>
          </a:prstGeom>
          <a:noFill/>
          <a:ln w="9525">
            <a:noFill/>
            <a:miter lim="800000"/>
            <a:headEnd/>
            <a:tailEnd/>
          </a:ln>
        </p:spPr>
        <p:txBody>
          <a:bodyPr>
            <a:spAutoFit/>
          </a:bodyPr>
          <a:lstStyle/>
          <a:p>
            <a:pPr>
              <a:spcBef>
                <a:spcPct val="50000"/>
              </a:spcBef>
            </a:pPr>
            <a:r>
              <a:rPr lang="en-US" sz="1600"/>
              <a:t>Plasma depletion </a:t>
            </a:r>
            <a:r>
              <a:rPr lang="en-US" sz="1600" b="0"/>
              <a:t>of decelerated and draped flux tubes in front of an obstacle [Zwan and Wolfe, 1976] (left) and mass-loading by planetary ions (right). </a:t>
            </a:r>
            <a:endParaRPr lang="ru-RU" sz="1600" b="0"/>
          </a:p>
        </p:txBody>
      </p:sp>
      <p:sp>
        <p:nvSpPr>
          <p:cNvPr id="7176" name="Text Box 19"/>
          <p:cNvSpPr txBox="1">
            <a:spLocks noChangeArrowheads="1"/>
          </p:cNvSpPr>
          <p:nvPr/>
        </p:nvSpPr>
        <p:spPr bwMode="auto">
          <a:xfrm>
            <a:off x="214313" y="3071813"/>
            <a:ext cx="2428875" cy="3292475"/>
          </a:xfrm>
          <a:prstGeom prst="rect">
            <a:avLst/>
          </a:prstGeom>
          <a:noFill/>
          <a:ln w="9525">
            <a:noFill/>
            <a:miter lim="800000"/>
            <a:headEnd/>
            <a:tailEnd/>
          </a:ln>
        </p:spPr>
        <p:txBody>
          <a:bodyPr>
            <a:spAutoFit/>
          </a:bodyPr>
          <a:lstStyle/>
          <a:p>
            <a:r>
              <a:rPr lang="en-US" sz="1600"/>
              <a:t>Asymmetric mass loading </a:t>
            </a:r>
            <a:r>
              <a:rPr lang="en-US" sz="1600" b="0"/>
              <a:t>at gaseous obstacle leads to replacement of protons, escaping along draped flux tubes, with photoions. Location of this boundary between two plasma populations is determined by equipartition of time the external flow pass the obstacle and of mass-loading time. [Zeleny and Vaisberg, 1985]. </a:t>
            </a:r>
            <a:endParaRPr lang="ru-RU" sz="1600" b="0"/>
          </a:p>
        </p:txBody>
      </p:sp>
      <p:graphicFrame>
        <p:nvGraphicFramePr>
          <p:cNvPr id="7170" name="Object 2"/>
          <p:cNvGraphicFramePr>
            <a:graphicFrameLocks noChangeAspect="1"/>
          </p:cNvGraphicFramePr>
          <p:nvPr/>
        </p:nvGraphicFramePr>
        <p:xfrm>
          <a:off x="2743200" y="3071813"/>
          <a:ext cx="3757613" cy="2714625"/>
        </p:xfrm>
        <a:graphic>
          <a:graphicData uri="http://schemas.openxmlformats.org/presentationml/2006/ole">
            <p:oleObj spid="_x0000_s7170" name="Image" r:id="rId5" imgW="1977821" imgH="1429152" progId="Photoshop.Image.9">
              <p:embed/>
            </p:oleObj>
          </a:graphicData>
        </a:graphic>
      </p:graphicFrame>
      <p:graphicFrame>
        <p:nvGraphicFramePr>
          <p:cNvPr id="7171" name="Object 8"/>
          <p:cNvGraphicFramePr>
            <a:graphicFrameLocks noChangeAspect="1"/>
          </p:cNvGraphicFramePr>
          <p:nvPr/>
        </p:nvGraphicFramePr>
        <p:xfrm>
          <a:off x="6858000" y="3000375"/>
          <a:ext cx="1878013" cy="1928813"/>
        </p:xfrm>
        <a:graphic>
          <a:graphicData uri="http://schemas.openxmlformats.org/presentationml/2006/ole">
            <p:oleObj spid="_x0000_s7171" name="Фотография Photo Editor" r:id="rId6" imgW="3828571" imgH="3933333" progId="MSPhotoEd.3">
              <p:embed/>
            </p:oleObj>
          </a:graphicData>
        </a:graphic>
      </p:graphicFrame>
      <p:sp>
        <p:nvSpPr>
          <p:cNvPr id="7177" name="TextBox 9"/>
          <p:cNvSpPr txBox="1">
            <a:spLocks noChangeArrowheads="1"/>
          </p:cNvSpPr>
          <p:nvPr/>
        </p:nvSpPr>
        <p:spPr bwMode="auto">
          <a:xfrm>
            <a:off x="6929438" y="5143500"/>
            <a:ext cx="1857375" cy="1077913"/>
          </a:xfrm>
          <a:prstGeom prst="rect">
            <a:avLst/>
          </a:prstGeom>
          <a:noFill/>
          <a:ln w="9525">
            <a:noFill/>
            <a:miter lim="800000"/>
            <a:headEnd/>
            <a:tailEnd/>
          </a:ln>
        </p:spPr>
        <p:txBody>
          <a:bodyPr>
            <a:spAutoFit/>
          </a:bodyPr>
          <a:lstStyle/>
          <a:p>
            <a:r>
              <a:rPr lang="en-US" sz="1600"/>
              <a:t>Comparison of tail boundary locations </a:t>
            </a:r>
            <a:r>
              <a:rPr lang="en-US" sz="1600" b="0"/>
              <a:t>of Mars, Venus, and comets with model. </a:t>
            </a:r>
            <a:endParaRPr lang="ru-RU" sz="1600" b="0"/>
          </a:p>
        </p:txBody>
      </p:sp>
      <p:sp>
        <p:nvSpPr>
          <p:cNvPr id="7178"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
        <p:nvSpPr>
          <p:cNvPr id="7179" name="Номер слайда 5"/>
          <p:cNvSpPr txBox="1">
            <a:spLocks/>
          </p:cNvSpPr>
          <p:nvPr/>
        </p:nvSpPr>
        <p:spPr bwMode="auto">
          <a:xfrm>
            <a:off x="6572250" y="6400800"/>
            <a:ext cx="1905000" cy="457200"/>
          </a:xfrm>
          <a:prstGeom prst="rect">
            <a:avLst/>
          </a:prstGeom>
          <a:noFill/>
          <a:ln w="9525">
            <a:noFill/>
            <a:miter lim="800000"/>
            <a:headEnd/>
            <a:tailEnd/>
          </a:ln>
        </p:spPr>
        <p:txBody>
          <a:bodyPr/>
          <a:lstStyle/>
          <a:p>
            <a:pPr algn="r"/>
            <a:fld id="{8D9E43F0-82FA-432D-9EE1-F111FBB34227}" type="slidenum">
              <a:rPr lang="ru-RU" sz="1400" b="0"/>
              <a:pPr algn="r"/>
              <a:t>13</a:t>
            </a:fld>
            <a:endParaRPr lang="ru-RU" sz="14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539750" y="260350"/>
            <a:ext cx="7772400" cy="579438"/>
          </a:xfrm>
          <a:prstGeom prst="rect">
            <a:avLst/>
          </a:prstGeom>
          <a:noFill/>
          <a:ln w="9525">
            <a:noFill/>
            <a:miter lim="800000"/>
            <a:headEnd/>
            <a:tailEnd/>
          </a:ln>
        </p:spPr>
        <p:txBody>
          <a:bodyPr>
            <a:spAutoFit/>
          </a:bodyPr>
          <a:lstStyle/>
          <a:p>
            <a:pPr algn="ctr">
              <a:spcBef>
                <a:spcPct val="50000"/>
              </a:spcBef>
            </a:pPr>
            <a:r>
              <a:rPr lang="en-US" sz="3200" i="1">
                <a:solidFill>
                  <a:srgbClr val="003366"/>
                </a:solidFill>
                <a:latin typeface="Arial" charset="0"/>
              </a:rPr>
              <a:t>Martian tail flow - mass loss</a:t>
            </a:r>
            <a:endParaRPr lang="ru-RU" sz="3200" i="1">
              <a:solidFill>
                <a:srgbClr val="003366"/>
              </a:solidFill>
              <a:latin typeface="Arial" charset="0"/>
            </a:endParaRPr>
          </a:p>
        </p:txBody>
      </p:sp>
      <p:graphicFrame>
        <p:nvGraphicFramePr>
          <p:cNvPr id="8327" name="Group 135"/>
          <p:cNvGraphicFramePr>
            <a:graphicFrameLocks noGrp="1"/>
          </p:cNvGraphicFramePr>
          <p:nvPr/>
        </p:nvGraphicFramePr>
        <p:xfrm>
          <a:off x="500063" y="3429000"/>
          <a:ext cx="8229600" cy="2686050"/>
        </p:xfrm>
        <a:graphic>
          <a:graphicData uri="http://schemas.openxmlformats.org/drawingml/2006/table">
            <a:tbl>
              <a:tblPr/>
              <a:tblGrid>
                <a:gridCol w="1646238"/>
                <a:gridCol w="1554162"/>
                <a:gridCol w="1738313"/>
                <a:gridCol w="1644650"/>
                <a:gridCol w="1646237"/>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Vaisberg et al., 1976.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Mars-5</a:t>
                      </a: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Verigin et al., 1991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Phobos-2/TAUS</a:t>
                      </a: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Lundin et al., 1989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Phobos-2/Aspera</a:t>
                      </a: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Barabash et al.,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ME/Aspera-3</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Measured flux in the tail </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average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3 x 10</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6</a:t>
                      </a:r>
                      <a:r>
                        <a:rPr kumimoji="0" lang="en-US" sz="1600" b="0" i="1" u="none" strike="noStrike" cap="none" normalizeH="0" baseline="3000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ions cm</a:t>
                      </a:r>
                      <a:r>
                        <a:rPr kumimoji="0" lang="en-US" sz="1600" b="0" i="1"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 s</a:t>
                      </a:r>
                      <a:r>
                        <a:rPr kumimoji="0" lang="en-US" sz="1600" b="0" i="1"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600" b="0" i="1" u="none" strike="noStrike" cap="none" normalizeH="0" baseline="3000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2.5 x 10</a:t>
                      </a:r>
                      <a:r>
                        <a:rPr kumimoji="0" lang="en-US" sz="1600" b="1" i="0" u="none" strike="noStrike" cap="none" normalizeH="0" baseline="30000" dirty="0" smtClean="0">
                          <a:ln>
                            <a:noFill/>
                          </a:ln>
                          <a:solidFill>
                            <a:schemeClr val="tx1"/>
                          </a:solidFill>
                          <a:effectLst/>
                          <a:latin typeface="Times New Roman" pitchFamily="18" charset="0"/>
                          <a:cs typeface="Times New Roman" pitchFamily="18" charset="0"/>
                        </a:rPr>
                        <a:t>7</a:t>
                      </a:r>
                      <a:r>
                        <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ions cm</a:t>
                      </a:r>
                      <a:r>
                        <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s</a:t>
                      </a:r>
                      <a:r>
                        <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rPr>
                        <a:t>-1</a:t>
                      </a:r>
                      <a:endParaRPr kumimoji="0" lang="ru-RU" sz="1600" b="0" i="0" u="none" strike="noStrike" cap="none" normalizeH="0" baseline="3000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3 x 10</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6</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ions cm</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s</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&lt; 1 x 10</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6</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ions cm</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s</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600" b="0" i="0" u="none" strike="noStrike" cap="none" normalizeH="0" baseline="30000" smtClean="0">
                        <a:ln>
                          <a:noFill/>
                        </a:ln>
                        <a:solidFill>
                          <a:schemeClr val="tx1"/>
                        </a:solidFill>
                        <a:effectLst/>
                        <a:latin typeface="Times New Roman" pitchFamily="18" charset="0"/>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2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Calculated mass loss</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 1 x 10 </a:t>
                      </a:r>
                      <a:r>
                        <a:rPr kumimoji="0" lang="en-US" sz="1600" b="0" i="1" u="none" strike="noStrike" cap="none" normalizeH="0" baseline="30000" smtClean="0">
                          <a:ln>
                            <a:noFill/>
                          </a:ln>
                          <a:solidFill>
                            <a:schemeClr val="tx1"/>
                          </a:solidFill>
                          <a:effectLst/>
                          <a:latin typeface="Times New Roman" pitchFamily="18" charset="0"/>
                          <a:cs typeface="Times New Roman" pitchFamily="18" charset="0"/>
                        </a:rPr>
                        <a:t>25</a:t>
                      </a: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 s</a:t>
                      </a:r>
                      <a:r>
                        <a:rPr kumimoji="0" lang="en-US" sz="1600" b="0" i="1" u="none" strike="noStrike" cap="none" normalizeH="0" baseline="30000" smtClean="0">
                          <a:ln>
                            <a:noFill/>
                          </a:ln>
                          <a:solidFill>
                            <a:schemeClr val="tx1"/>
                          </a:solidFill>
                          <a:effectLst/>
                          <a:latin typeface="Times New Roman" pitchFamily="18" charset="0"/>
                          <a:cs typeface="Times New Roman" pitchFamily="18" charset="0"/>
                        </a:rPr>
                        <a:t>–1</a:t>
                      </a: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250</a:t>
                      </a: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g s</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600" b="1" i="0" u="none" strike="noStrike" cap="none" normalizeH="0" baseline="30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5 x 10 </a:t>
                      </a:r>
                      <a:r>
                        <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rPr>
                        <a:t>24</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s</a:t>
                      </a:r>
                      <a:r>
                        <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rPr>
                        <a:t>–1</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150 g s</a:t>
                      </a:r>
                      <a:r>
                        <a:rPr kumimoji="0" lang="en-US" sz="1600" b="1" i="0" u="none" strike="noStrike" cap="none" normalizeH="0" baseline="30000" dirty="0" smtClean="0">
                          <a:ln>
                            <a:noFill/>
                          </a:ln>
                          <a:solidFill>
                            <a:schemeClr val="tx1"/>
                          </a:solidFill>
                          <a:effectLst/>
                          <a:latin typeface="Times New Roman" pitchFamily="18" charset="0"/>
                          <a:cs typeface="Times New Roman" pitchFamily="18" charset="0"/>
                        </a:rPr>
                        <a:t>–1</a:t>
                      </a:r>
                      <a:endPar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 x 10 </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25</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s</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500 g s</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600" b="1" i="0" u="none" strike="noStrike" cap="none" normalizeH="0" baseline="30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 x 10 </a:t>
                      </a:r>
                      <a:r>
                        <a:rPr kumimoji="0" lang="en-US" sz="1400" b="0" i="0" u="none" strike="noStrike" cap="none" normalizeH="0" baseline="30000" dirty="0" smtClean="0">
                          <a:ln>
                            <a:noFill/>
                          </a:ln>
                          <a:solidFill>
                            <a:schemeClr val="tx1"/>
                          </a:solidFill>
                          <a:effectLst/>
                          <a:latin typeface="Times New Roman" pitchFamily="18" charset="0"/>
                          <a:cs typeface="Times New Roman" pitchFamily="18" charset="0"/>
                        </a:rPr>
                        <a:t>23</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a:t>
                      </a:r>
                      <a:r>
                        <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rPr>
                        <a:t>–1</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18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g s</a:t>
                      </a:r>
                      <a:r>
                        <a:rPr kumimoji="0" lang="en-US" sz="1600" b="1" i="0" u="none" strike="noStrike" cap="none" normalizeH="0" baseline="30000" dirty="0" smtClean="0">
                          <a:ln>
                            <a:noFill/>
                          </a:ln>
                          <a:solidFill>
                            <a:schemeClr val="tx1"/>
                          </a:solidFill>
                          <a:effectLst/>
                          <a:latin typeface="Times New Roman" pitchFamily="18" charset="0"/>
                          <a:cs typeface="Times New Roman" pitchFamily="18" charset="0"/>
                        </a:rPr>
                        <a:t>–1</a:t>
                      </a:r>
                      <a:endPar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1"/>
          <p:cNvSpPr>
            <a:spLocks noChangeArrowheads="1"/>
          </p:cNvSpPr>
          <p:nvPr/>
        </p:nvSpPr>
        <p:spPr bwMode="auto">
          <a:xfrm>
            <a:off x="7072313" y="1143000"/>
            <a:ext cx="1785937" cy="1816100"/>
          </a:xfrm>
          <a:prstGeom prst="rect">
            <a:avLst/>
          </a:prstGeom>
          <a:noFill/>
          <a:ln w="9525">
            <a:noFill/>
            <a:miter lim="800000"/>
            <a:headEnd/>
            <a:tailEnd/>
          </a:ln>
        </p:spPr>
        <p:txBody>
          <a:bodyPr anchor="ctr">
            <a:spAutoFit/>
          </a:bodyPr>
          <a:lstStyle/>
          <a:p>
            <a:pPr eaLnBrk="0" hangingPunct="0">
              <a:defRPr/>
            </a:pPr>
            <a:r>
              <a:rPr lang="en-US" sz="1600" b="0" dirty="0">
                <a:latin typeface="+mn-lt"/>
                <a:cs typeface="Calibri" pitchFamily="34" charset="0"/>
              </a:rPr>
              <a:t>Average ion escape flux in the Martian tail plotted against solar wind dynamic pressure [</a:t>
            </a:r>
            <a:r>
              <a:rPr lang="en-US" sz="1600" b="0" dirty="0" err="1">
                <a:latin typeface="+mn-lt"/>
                <a:cs typeface="Calibri" pitchFamily="34" charset="0"/>
              </a:rPr>
              <a:t>Lundin</a:t>
            </a:r>
            <a:r>
              <a:rPr lang="en-US" sz="1600" b="0" dirty="0">
                <a:latin typeface="+mn-lt"/>
                <a:cs typeface="Calibri" pitchFamily="34" charset="0"/>
              </a:rPr>
              <a:t> et al. 2008]</a:t>
            </a:r>
            <a:endParaRPr lang="en-US" sz="1600" b="0" dirty="0">
              <a:latin typeface="+mn-lt"/>
            </a:endParaRPr>
          </a:p>
        </p:txBody>
      </p:sp>
      <p:pic>
        <p:nvPicPr>
          <p:cNvPr id="15390" name="Picture 31"/>
          <p:cNvPicPr>
            <a:picLocks noChangeAspect="1" noChangeArrowheads="1"/>
          </p:cNvPicPr>
          <p:nvPr/>
        </p:nvPicPr>
        <p:blipFill>
          <a:blip r:embed="rId2" cstate="print"/>
          <a:srcRect/>
          <a:stretch>
            <a:fillRect/>
          </a:stretch>
        </p:blipFill>
        <p:spPr bwMode="auto">
          <a:xfrm>
            <a:off x="4638675" y="928688"/>
            <a:ext cx="2290763" cy="2154237"/>
          </a:xfrm>
          <a:prstGeom prst="rect">
            <a:avLst/>
          </a:prstGeom>
          <a:noFill/>
          <a:ln w="9525">
            <a:noFill/>
            <a:miter lim="800000"/>
            <a:headEnd/>
            <a:tailEnd/>
          </a:ln>
        </p:spPr>
      </p:pic>
      <p:pic>
        <p:nvPicPr>
          <p:cNvPr id="15391" name="Picture 32"/>
          <p:cNvPicPr>
            <a:picLocks noChangeAspect="1" noChangeArrowheads="1"/>
          </p:cNvPicPr>
          <p:nvPr/>
        </p:nvPicPr>
        <p:blipFill>
          <a:blip r:embed="rId3" cstate="print"/>
          <a:srcRect/>
          <a:stretch>
            <a:fillRect/>
          </a:stretch>
        </p:blipFill>
        <p:spPr bwMode="auto">
          <a:xfrm>
            <a:off x="571500" y="1000125"/>
            <a:ext cx="2144713" cy="2081213"/>
          </a:xfrm>
          <a:prstGeom prst="rect">
            <a:avLst/>
          </a:prstGeom>
          <a:noFill/>
          <a:ln w="9525">
            <a:noFill/>
            <a:miter lim="800000"/>
            <a:headEnd/>
            <a:tailEnd/>
          </a:ln>
        </p:spPr>
      </p:pic>
      <p:sp>
        <p:nvSpPr>
          <p:cNvPr id="15392" name="TextBox 10"/>
          <p:cNvSpPr txBox="1">
            <a:spLocks noChangeArrowheads="1"/>
          </p:cNvSpPr>
          <p:nvPr/>
        </p:nvSpPr>
        <p:spPr bwMode="auto">
          <a:xfrm>
            <a:off x="2857500" y="1143000"/>
            <a:ext cx="1571625" cy="1816100"/>
          </a:xfrm>
          <a:prstGeom prst="rect">
            <a:avLst/>
          </a:prstGeom>
          <a:noFill/>
          <a:ln w="9525">
            <a:noFill/>
            <a:miter lim="800000"/>
            <a:headEnd/>
            <a:tailEnd/>
          </a:ln>
        </p:spPr>
        <p:txBody>
          <a:bodyPr>
            <a:spAutoFit/>
          </a:bodyPr>
          <a:lstStyle/>
          <a:p>
            <a:r>
              <a:rPr lang="en-US" sz="1600" b="0"/>
              <a:t>Ion flux density in the Martian tail plotted against solar wind number flux [Vaisberg et al., 1976]</a:t>
            </a:r>
            <a:endParaRPr lang="ru-RU" sz="1600" b="0"/>
          </a:p>
        </p:txBody>
      </p:sp>
      <p:sp>
        <p:nvSpPr>
          <p:cNvPr id="15393" name="Text Box 4"/>
          <p:cNvSpPr txBox="1">
            <a:spLocks noChangeArrowheads="1"/>
          </p:cNvSpPr>
          <p:nvPr/>
        </p:nvSpPr>
        <p:spPr bwMode="auto">
          <a:xfrm>
            <a:off x="571500" y="214313"/>
            <a:ext cx="7772400" cy="579437"/>
          </a:xfrm>
          <a:prstGeom prst="rect">
            <a:avLst/>
          </a:prstGeom>
          <a:noFill/>
          <a:ln w="9525">
            <a:noFill/>
            <a:miter lim="800000"/>
            <a:headEnd/>
            <a:tailEnd/>
          </a:ln>
        </p:spPr>
        <p:txBody>
          <a:bodyPr>
            <a:spAutoFit/>
          </a:bodyPr>
          <a:lstStyle/>
          <a:p>
            <a:pPr algn="ctr">
              <a:spcBef>
                <a:spcPct val="50000"/>
              </a:spcBef>
            </a:pPr>
            <a:r>
              <a:rPr lang="en-US" sz="3200" i="1">
                <a:solidFill>
                  <a:srgbClr val="003366"/>
                </a:solidFill>
                <a:latin typeface="Arial" charset="0"/>
              </a:rPr>
              <a:t>Martian tail flow - mass loss</a:t>
            </a:r>
            <a:endParaRPr lang="ru-RU" sz="3200" i="1">
              <a:solidFill>
                <a:srgbClr val="003366"/>
              </a:solidFill>
              <a:latin typeface="Arial" charset="0"/>
            </a:endParaRPr>
          </a:p>
        </p:txBody>
      </p:sp>
      <p:sp>
        <p:nvSpPr>
          <p:cNvPr id="15394"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
        <p:nvSpPr>
          <p:cNvPr id="15395" name="Номер слайда 5"/>
          <p:cNvSpPr txBox="1">
            <a:spLocks/>
          </p:cNvSpPr>
          <p:nvPr/>
        </p:nvSpPr>
        <p:spPr bwMode="auto">
          <a:xfrm>
            <a:off x="6572250" y="6400800"/>
            <a:ext cx="1905000" cy="457200"/>
          </a:xfrm>
          <a:prstGeom prst="rect">
            <a:avLst/>
          </a:prstGeom>
          <a:noFill/>
          <a:ln w="9525">
            <a:noFill/>
            <a:miter lim="800000"/>
            <a:headEnd/>
            <a:tailEnd/>
          </a:ln>
        </p:spPr>
        <p:txBody>
          <a:bodyPr/>
          <a:lstStyle/>
          <a:p>
            <a:pPr algn="r"/>
            <a:fld id="{643A5CFF-D15B-44EA-BBFB-04159E5FD9B7}" type="slidenum">
              <a:rPr lang="ru-RU" sz="1400" b="0"/>
              <a:pPr algn="r"/>
              <a:t>14</a:t>
            </a:fld>
            <a:endParaRPr lang="ru-RU" sz="14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5"/>
          <p:cNvSpPr>
            <a:spLocks noGrp="1"/>
          </p:cNvSpPr>
          <p:nvPr>
            <p:ph type="sldNum" sz="quarter" idx="12"/>
          </p:nvPr>
        </p:nvSpPr>
        <p:spPr>
          <a:noFill/>
        </p:spPr>
        <p:txBody>
          <a:bodyPr/>
          <a:lstStyle/>
          <a:p>
            <a:fld id="{1D4F0B75-58E4-438A-B0C3-9E431A4B4A0E}" type="slidenum">
              <a:rPr lang="ru-RU" smtClean="0"/>
              <a:pPr/>
              <a:t>15</a:t>
            </a:fld>
            <a:endParaRPr lang="ru-RU" smtClean="0"/>
          </a:p>
        </p:txBody>
      </p:sp>
      <p:sp>
        <p:nvSpPr>
          <p:cNvPr id="16387" name="Rectangle 2"/>
          <p:cNvSpPr>
            <a:spLocks noGrp="1" noChangeArrowheads="1"/>
          </p:cNvSpPr>
          <p:nvPr>
            <p:ph type="title"/>
          </p:nvPr>
        </p:nvSpPr>
        <p:spPr>
          <a:xfrm>
            <a:off x="685800" y="609600"/>
            <a:ext cx="7772400" cy="803275"/>
          </a:xfrm>
        </p:spPr>
        <p:txBody>
          <a:bodyPr/>
          <a:lstStyle/>
          <a:p>
            <a:pPr eaLnBrk="1" hangingPunct="1"/>
            <a:r>
              <a:rPr lang="en-US" sz="3200" b="1" i="1" smtClean="0">
                <a:solidFill>
                  <a:srgbClr val="006699"/>
                </a:solidFill>
                <a:latin typeface="Arial" charset="0"/>
              </a:rPr>
              <a:t>Other escape components</a:t>
            </a:r>
            <a:endParaRPr lang="ru-RU" sz="3200" b="1" i="1" smtClean="0">
              <a:solidFill>
                <a:srgbClr val="006699"/>
              </a:solidFill>
              <a:latin typeface="Arial" charset="0"/>
            </a:endParaRPr>
          </a:p>
        </p:txBody>
      </p:sp>
      <p:pic>
        <p:nvPicPr>
          <p:cNvPr id="16388" name="Picture 2"/>
          <p:cNvPicPr>
            <a:picLocks noChangeAspect="1" noChangeArrowheads="1"/>
          </p:cNvPicPr>
          <p:nvPr/>
        </p:nvPicPr>
        <p:blipFill>
          <a:blip r:embed="rId2" cstate="print"/>
          <a:srcRect/>
          <a:stretch>
            <a:fillRect/>
          </a:stretch>
        </p:blipFill>
        <p:spPr bwMode="auto">
          <a:xfrm>
            <a:off x="5378450" y="1928813"/>
            <a:ext cx="3138488" cy="2571750"/>
          </a:xfrm>
          <a:prstGeom prst="rect">
            <a:avLst/>
          </a:prstGeom>
          <a:noFill/>
          <a:ln w="9525">
            <a:noFill/>
            <a:miter lim="800000"/>
            <a:headEnd/>
            <a:tailEnd/>
          </a:ln>
        </p:spPr>
      </p:pic>
      <p:pic>
        <p:nvPicPr>
          <p:cNvPr id="16389" name="Picture 4"/>
          <p:cNvPicPr>
            <a:picLocks noChangeAspect="1" noChangeArrowheads="1"/>
          </p:cNvPicPr>
          <p:nvPr/>
        </p:nvPicPr>
        <p:blipFill>
          <a:blip r:embed="rId3" cstate="print"/>
          <a:srcRect/>
          <a:stretch>
            <a:fillRect/>
          </a:stretch>
        </p:blipFill>
        <p:spPr bwMode="auto">
          <a:xfrm>
            <a:off x="500063" y="1928813"/>
            <a:ext cx="4429125" cy="2579687"/>
          </a:xfrm>
          <a:prstGeom prst="rect">
            <a:avLst/>
          </a:prstGeom>
          <a:noFill/>
          <a:ln w="9525">
            <a:noFill/>
            <a:miter lim="800000"/>
            <a:headEnd/>
            <a:tailEnd/>
          </a:ln>
        </p:spPr>
      </p:pic>
      <p:sp>
        <p:nvSpPr>
          <p:cNvPr id="16390" name="TextBox 9"/>
          <p:cNvSpPr txBox="1">
            <a:spLocks noChangeArrowheads="1"/>
          </p:cNvSpPr>
          <p:nvPr/>
        </p:nvSpPr>
        <p:spPr bwMode="auto">
          <a:xfrm>
            <a:off x="642938" y="4857750"/>
            <a:ext cx="4286250" cy="830263"/>
          </a:xfrm>
          <a:prstGeom prst="rect">
            <a:avLst/>
          </a:prstGeom>
          <a:noFill/>
          <a:ln w="9525">
            <a:noFill/>
            <a:miter lim="800000"/>
            <a:headEnd/>
            <a:tailEnd/>
          </a:ln>
        </p:spPr>
        <p:txBody>
          <a:bodyPr>
            <a:spAutoFit/>
          </a:bodyPr>
          <a:lstStyle/>
          <a:p>
            <a:r>
              <a:rPr lang="en-US" sz="1600" b="0"/>
              <a:t>Accelerated ions in current sheets: energy-time spectrogram and the magnetic field in the distant Venus tail on the PVO orbit 0190, June 13, 1979. </a:t>
            </a:r>
            <a:endParaRPr lang="ru-RU" sz="1600" b="0"/>
          </a:p>
        </p:txBody>
      </p:sp>
      <p:sp>
        <p:nvSpPr>
          <p:cNvPr id="16391" name="TextBox 10"/>
          <p:cNvSpPr txBox="1">
            <a:spLocks noChangeArrowheads="1"/>
          </p:cNvSpPr>
          <p:nvPr/>
        </p:nvSpPr>
        <p:spPr bwMode="auto">
          <a:xfrm>
            <a:off x="5286375" y="4786313"/>
            <a:ext cx="3286125" cy="1077912"/>
          </a:xfrm>
          <a:prstGeom prst="rect">
            <a:avLst/>
          </a:prstGeom>
          <a:noFill/>
          <a:ln w="9525">
            <a:noFill/>
            <a:miter lim="800000"/>
            <a:headEnd/>
            <a:tailEnd/>
          </a:ln>
        </p:spPr>
        <p:txBody>
          <a:bodyPr>
            <a:spAutoFit/>
          </a:bodyPr>
          <a:lstStyle/>
          <a:p>
            <a:r>
              <a:rPr lang="en-US" sz="1600" b="0"/>
              <a:t>Energy-time spectrogram of low energy (&lt;50 eV) ionospheric ion outflow from Mars as measured on MEX [Lundin, 2004].</a:t>
            </a:r>
            <a:endParaRPr lang="ru-RU" sz="1600" b="0"/>
          </a:p>
        </p:txBody>
      </p:sp>
      <p:sp>
        <p:nvSpPr>
          <p:cNvPr id="16392"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5"/>
          <p:cNvSpPr>
            <a:spLocks noGrp="1"/>
          </p:cNvSpPr>
          <p:nvPr>
            <p:ph type="sldNum" sz="quarter" idx="12"/>
          </p:nvPr>
        </p:nvSpPr>
        <p:spPr>
          <a:noFill/>
        </p:spPr>
        <p:txBody>
          <a:bodyPr/>
          <a:lstStyle/>
          <a:p>
            <a:fld id="{4621A11F-284D-4460-9466-082C0A0E0B1B}" type="slidenum">
              <a:rPr lang="ru-RU" smtClean="0"/>
              <a:pPr/>
              <a:t>16</a:t>
            </a:fld>
            <a:endParaRPr lang="ru-RU" smtClean="0"/>
          </a:p>
        </p:txBody>
      </p:sp>
      <p:sp>
        <p:nvSpPr>
          <p:cNvPr id="17411" name="Rectangle 2"/>
          <p:cNvSpPr>
            <a:spLocks noGrp="1" noChangeArrowheads="1"/>
          </p:cNvSpPr>
          <p:nvPr>
            <p:ph type="title"/>
          </p:nvPr>
        </p:nvSpPr>
        <p:spPr>
          <a:xfrm>
            <a:off x="785813" y="285750"/>
            <a:ext cx="7772400" cy="785813"/>
          </a:xfrm>
        </p:spPr>
        <p:txBody>
          <a:bodyPr/>
          <a:lstStyle/>
          <a:p>
            <a:pPr eaLnBrk="1" hangingPunct="1"/>
            <a:r>
              <a:rPr lang="en-US" sz="3200" b="1" i="1" smtClean="0">
                <a:solidFill>
                  <a:srgbClr val="006699"/>
                </a:solidFill>
                <a:latin typeface="Arial" charset="0"/>
              </a:rPr>
              <a:t>Conclusions and open issues</a:t>
            </a:r>
            <a:endParaRPr lang="ru-RU" sz="3200" b="1" i="1" smtClean="0">
              <a:solidFill>
                <a:srgbClr val="006699"/>
              </a:solidFill>
              <a:latin typeface="Arial" charset="0"/>
            </a:endParaRPr>
          </a:p>
        </p:txBody>
      </p:sp>
      <p:sp>
        <p:nvSpPr>
          <p:cNvPr id="16388" name="Rectangle 3"/>
          <p:cNvSpPr>
            <a:spLocks noGrp="1" noChangeArrowheads="1"/>
          </p:cNvSpPr>
          <p:nvPr>
            <p:ph type="body" idx="1"/>
          </p:nvPr>
        </p:nvSpPr>
        <p:spPr>
          <a:xfrm>
            <a:off x="571500" y="1143000"/>
            <a:ext cx="7772400" cy="1928813"/>
          </a:xfrm>
        </p:spPr>
        <p:txBody>
          <a:bodyPr/>
          <a:lstStyle/>
          <a:p>
            <a:pPr eaLnBrk="1" hangingPunct="1">
              <a:lnSpc>
                <a:spcPct val="90000"/>
              </a:lnSpc>
              <a:buFontTx/>
              <a:buNone/>
              <a:defRPr/>
            </a:pPr>
            <a:r>
              <a:rPr lang="en-US" sz="1800" dirty="0" smtClean="0">
                <a:solidFill>
                  <a:srgbClr val="000099"/>
                </a:solidFill>
                <a:latin typeface="+mj-lt"/>
              </a:rPr>
              <a:t>Asymmetric mass loading and mass depletion of solar wind magnetic flux tubes explain main features of induced (accretion) magnetosphere.</a:t>
            </a:r>
          </a:p>
          <a:p>
            <a:pPr eaLnBrk="1" hangingPunct="1">
              <a:lnSpc>
                <a:spcPct val="90000"/>
              </a:lnSpc>
              <a:buFontTx/>
              <a:buNone/>
              <a:defRPr/>
            </a:pPr>
            <a:endParaRPr lang="en-US" sz="800" dirty="0" smtClean="0">
              <a:solidFill>
                <a:srgbClr val="000099"/>
              </a:solidFill>
              <a:latin typeface="+mj-lt"/>
            </a:endParaRPr>
          </a:p>
          <a:p>
            <a:pPr eaLnBrk="1" hangingPunct="1">
              <a:lnSpc>
                <a:spcPct val="90000"/>
              </a:lnSpc>
              <a:buFontTx/>
              <a:buNone/>
              <a:defRPr/>
            </a:pPr>
            <a:r>
              <a:rPr lang="en-US" sz="1800" dirty="0" smtClean="0">
                <a:solidFill>
                  <a:srgbClr val="000099"/>
                </a:solidFill>
                <a:latin typeface="+mj-lt"/>
              </a:rPr>
              <a:t>Following solar wind induced mass loss components are identified:</a:t>
            </a:r>
          </a:p>
          <a:p>
            <a:pPr eaLnBrk="1" hangingPunct="1">
              <a:lnSpc>
                <a:spcPct val="90000"/>
              </a:lnSpc>
              <a:buFontTx/>
              <a:buChar char="-"/>
              <a:defRPr/>
            </a:pPr>
            <a:r>
              <a:rPr lang="en-US" sz="1800" dirty="0" smtClean="0">
                <a:solidFill>
                  <a:srgbClr val="000099"/>
                </a:solidFill>
                <a:latin typeface="+mj-lt"/>
              </a:rPr>
              <a:t>mass-loading in </a:t>
            </a:r>
            <a:r>
              <a:rPr lang="en-US" sz="1800" dirty="0" err="1" smtClean="0">
                <a:solidFill>
                  <a:srgbClr val="000099"/>
                </a:solidFill>
                <a:latin typeface="+mj-lt"/>
              </a:rPr>
              <a:t>ionosheath</a:t>
            </a:r>
            <a:r>
              <a:rPr lang="en-US" sz="1800" dirty="0" smtClean="0">
                <a:solidFill>
                  <a:srgbClr val="000099"/>
                </a:solidFill>
                <a:latin typeface="+mj-lt"/>
              </a:rPr>
              <a:t> and magnetic barrier</a:t>
            </a:r>
          </a:p>
          <a:p>
            <a:pPr eaLnBrk="1" hangingPunct="1">
              <a:lnSpc>
                <a:spcPct val="90000"/>
              </a:lnSpc>
              <a:buFontTx/>
              <a:buChar char="-"/>
              <a:defRPr/>
            </a:pPr>
            <a:r>
              <a:rPr lang="en-US" sz="1800" dirty="0" smtClean="0">
                <a:solidFill>
                  <a:srgbClr val="000099"/>
                </a:solidFill>
                <a:latin typeface="+mj-lt"/>
              </a:rPr>
              <a:t>acceleration in the current sheets</a:t>
            </a:r>
          </a:p>
          <a:p>
            <a:pPr eaLnBrk="1" hangingPunct="1">
              <a:lnSpc>
                <a:spcPct val="90000"/>
              </a:lnSpc>
              <a:buFontTx/>
              <a:buChar char="-"/>
              <a:defRPr/>
            </a:pPr>
            <a:r>
              <a:rPr lang="en-US" sz="1800" dirty="0" err="1" smtClean="0">
                <a:solidFill>
                  <a:srgbClr val="000099"/>
                </a:solidFill>
                <a:latin typeface="+mj-lt"/>
              </a:rPr>
              <a:t>ionospheric</a:t>
            </a:r>
            <a:r>
              <a:rPr lang="en-US" sz="1800" dirty="0" smtClean="0">
                <a:solidFill>
                  <a:srgbClr val="000099"/>
                </a:solidFill>
                <a:latin typeface="+mj-lt"/>
              </a:rPr>
              <a:t> escape</a:t>
            </a:r>
          </a:p>
          <a:p>
            <a:pPr eaLnBrk="1" hangingPunct="1">
              <a:lnSpc>
                <a:spcPct val="90000"/>
              </a:lnSpc>
              <a:buFontTx/>
              <a:buNone/>
              <a:defRPr/>
            </a:pPr>
            <a:endParaRPr lang="en-US" sz="1800" dirty="0" smtClean="0">
              <a:solidFill>
                <a:srgbClr val="000099"/>
              </a:solidFill>
              <a:latin typeface="Arial" charset="0"/>
            </a:endParaRPr>
          </a:p>
          <a:p>
            <a:pPr eaLnBrk="1" hangingPunct="1">
              <a:lnSpc>
                <a:spcPct val="90000"/>
              </a:lnSpc>
              <a:buFontTx/>
              <a:buNone/>
              <a:defRPr/>
            </a:pPr>
            <a:r>
              <a:rPr lang="en-US" sz="1800" dirty="0" smtClean="0">
                <a:solidFill>
                  <a:srgbClr val="000099"/>
                </a:solidFill>
                <a:latin typeface="Arial" charset="0"/>
              </a:rPr>
              <a:t> </a:t>
            </a:r>
          </a:p>
          <a:p>
            <a:pPr eaLnBrk="1" hangingPunct="1">
              <a:lnSpc>
                <a:spcPct val="90000"/>
              </a:lnSpc>
              <a:buFontTx/>
              <a:buNone/>
              <a:defRPr/>
            </a:pPr>
            <a:endParaRPr lang="en-US" sz="1800" dirty="0" smtClean="0">
              <a:solidFill>
                <a:srgbClr val="000099"/>
              </a:solidFill>
              <a:latin typeface="Arial" charset="0"/>
            </a:endParaRPr>
          </a:p>
        </p:txBody>
      </p:sp>
      <p:sp>
        <p:nvSpPr>
          <p:cNvPr id="7" name="TextBox 6"/>
          <p:cNvSpPr txBox="1"/>
          <p:nvPr/>
        </p:nvSpPr>
        <p:spPr>
          <a:xfrm>
            <a:off x="714375" y="3214688"/>
            <a:ext cx="7429500" cy="2249487"/>
          </a:xfrm>
          <a:prstGeom prst="rect">
            <a:avLst/>
          </a:prstGeom>
          <a:noFill/>
        </p:spPr>
        <p:txBody>
          <a:bodyPr>
            <a:spAutoFit/>
          </a:bodyPr>
          <a:lstStyle/>
          <a:p>
            <a:pPr marL="342900" indent="-342900">
              <a:lnSpc>
                <a:spcPct val="90000"/>
              </a:lnSpc>
              <a:spcBef>
                <a:spcPct val="20000"/>
              </a:spcBef>
              <a:defRPr/>
            </a:pPr>
            <a:r>
              <a:rPr lang="en-US" sz="1800" dirty="0">
                <a:solidFill>
                  <a:srgbClr val="000099"/>
                </a:solidFill>
                <a:latin typeface="+mj-lt"/>
                <a:cs typeface="+mn-cs"/>
              </a:rPr>
              <a:t>Open issues</a:t>
            </a:r>
          </a:p>
          <a:p>
            <a:pPr marL="342900" indent="-342900">
              <a:lnSpc>
                <a:spcPct val="90000"/>
              </a:lnSpc>
              <a:spcBef>
                <a:spcPct val="20000"/>
              </a:spcBef>
              <a:defRPr/>
            </a:pPr>
            <a:endParaRPr lang="en-US" sz="800" b="0" dirty="0">
              <a:solidFill>
                <a:srgbClr val="000099"/>
              </a:solidFill>
              <a:latin typeface="+mj-lt"/>
              <a:cs typeface="+mn-cs"/>
            </a:endParaRPr>
          </a:p>
          <a:p>
            <a:pPr marL="342900" indent="-342900">
              <a:lnSpc>
                <a:spcPct val="90000"/>
              </a:lnSpc>
              <a:spcBef>
                <a:spcPct val="20000"/>
              </a:spcBef>
              <a:defRPr/>
            </a:pPr>
            <a:r>
              <a:rPr lang="en-US" sz="1800" b="0" dirty="0">
                <a:solidFill>
                  <a:srgbClr val="000099"/>
                </a:solidFill>
                <a:latin typeface="+mj-lt"/>
                <a:cs typeface="+mn-cs"/>
              </a:rPr>
              <a:t>- Total solar wind induced escape rate is poorly known</a:t>
            </a:r>
          </a:p>
          <a:p>
            <a:pPr marL="342900" indent="-342900">
              <a:lnSpc>
                <a:spcPct val="90000"/>
              </a:lnSpc>
              <a:spcBef>
                <a:spcPct val="20000"/>
              </a:spcBef>
              <a:defRPr/>
            </a:pPr>
            <a:r>
              <a:rPr lang="en-US" sz="1800" b="0" dirty="0">
                <a:solidFill>
                  <a:srgbClr val="000099"/>
                </a:solidFill>
                <a:latin typeface="+mj-lt"/>
                <a:cs typeface="+mn-cs"/>
              </a:rPr>
              <a:t>- Relative role of different escape components (mass loading, current sheets acceleration, </a:t>
            </a:r>
            <a:r>
              <a:rPr lang="en-US" sz="1800" b="0" dirty="0" err="1">
                <a:solidFill>
                  <a:srgbClr val="000099"/>
                </a:solidFill>
                <a:latin typeface="+mj-lt"/>
                <a:cs typeface="+mn-cs"/>
              </a:rPr>
              <a:t>ionospheric</a:t>
            </a:r>
            <a:r>
              <a:rPr lang="en-US" sz="1800" b="0" dirty="0">
                <a:solidFill>
                  <a:srgbClr val="000099"/>
                </a:solidFill>
                <a:latin typeface="+mj-lt"/>
                <a:cs typeface="+mn-cs"/>
              </a:rPr>
              <a:t> outflow/plasma clouds) is unknown</a:t>
            </a:r>
          </a:p>
          <a:p>
            <a:pPr marL="342900" indent="-342900">
              <a:lnSpc>
                <a:spcPct val="90000"/>
              </a:lnSpc>
              <a:spcBef>
                <a:spcPct val="20000"/>
              </a:spcBef>
              <a:defRPr/>
            </a:pPr>
            <a:r>
              <a:rPr lang="en-US" sz="1800" b="0" dirty="0">
                <a:solidFill>
                  <a:srgbClr val="000099"/>
                </a:solidFill>
                <a:latin typeface="+mj-lt"/>
                <a:cs typeface="+mn-cs"/>
              </a:rPr>
              <a:t>- Plasma properties in the tail current sheet</a:t>
            </a:r>
          </a:p>
          <a:p>
            <a:pPr marL="342900" indent="-342900">
              <a:lnSpc>
                <a:spcPct val="90000"/>
              </a:lnSpc>
              <a:spcBef>
                <a:spcPct val="20000"/>
              </a:spcBef>
              <a:defRPr/>
            </a:pPr>
            <a:r>
              <a:rPr lang="en-US" sz="1800" b="0" dirty="0">
                <a:solidFill>
                  <a:srgbClr val="000099"/>
                </a:solidFill>
                <a:latin typeface="+mj-lt"/>
                <a:cs typeface="+mn-cs"/>
              </a:rPr>
              <a:t>- The role of (strong) solar wind transients</a:t>
            </a:r>
          </a:p>
          <a:p>
            <a:pPr marL="342900" indent="-342900">
              <a:lnSpc>
                <a:spcPct val="90000"/>
              </a:lnSpc>
              <a:spcBef>
                <a:spcPct val="20000"/>
              </a:spcBef>
              <a:defRPr/>
            </a:pPr>
            <a:r>
              <a:rPr lang="en-US" sz="1800" b="0" dirty="0">
                <a:solidFill>
                  <a:srgbClr val="000099"/>
                </a:solidFill>
                <a:latin typeface="+mj-lt"/>
                <a:cs typeface="+mn-cs"/>
              </a:rPr>
              <a:t>- The origin of thin tail boundary</a:t>
            </a:r>
            <a:endParaRPr lang="ru-RU" dirty="0"/>
          </a:p>
        </p:txBody>
      </p:sp>
      <p:sp>
        <p:nvSpPr>
          <p:cNvPr id="17414"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38" y="285750"/>
            <a:ext cx="7772400" cy="857250"/>
          </a:xfrm>
        </p:spPr>
        <p:txBody>
          <a:bodyPr/>
          <a:lstStyle/>
          <a:p>
            <a:pPr>
              <a:defRPr/>
            </a:pPr>
            <a:r>
              <a:rPr lang="en-US" sz="2400" b="1" i="1" kern="1200" dirty="0" smtClean="0">
                <a:solidFill>
                  <a:srgbClr val="003399"/>
                </a:solidFill>
                <a:latin typeface="Arial Unicode MS" pitchFamily="34" charset="-128"/>
                <a:ea typeface="+mn-ea"/>
              </a:rPr>
              <a:t>First Mars probe Mars-1</a:t>
            </a:r>
            <a:endParaRPr lang="ru-RU" sz="2400" b="1" i="1" kern="1200" dirty="0">
              <a:solidFill>
                <a:srgbClr val="003399"/>
              </a:solidFill>
              <a:latin typeface="Arial Unicode MS" pitchFamily="34" charset="-128"/>
              <a:ea typeface="+mn-ea"/>
            </a:endParaRPr>
          </a:p>
        </p:txBody>
      </p:sp>
      <p:pic>
        <p:nvPicPr>
          <p:cNvPr id="10243" name="Picture 4" descr="http://marssociety.org.au/sites/default/files/images/missions/mars-1.jpg"/>
          <p:cNvPicPr>
            <a:picLocks noChangeAspect="1" noChangeArrowheads="1"/>
          </p:cNvPicPr>
          <p:nvPr/>
        </p:nvPicPr>
        <p:blipFill>
          <a:blip r:embed="rId3" cstate="print"/>
          <a:srcRect/>
          <a:stretch>
            <a:fillRect/>
          </a:stretch>
        </p:blipFill>
        <p:spPr bwMode="auto">
          <a:xfrm>
            <a:off x="5786438" y="1357313"/>
            <a:ext cx="2786062" cy="3811587"/>
          </a:xfrm>
          <a:prstGeom prst="rect">
            <a:avLst/>
          </a:prstGeom>
          <a:noFill/>
          <a:ln w="9525">
            <a:noFill/>
            <a:miter lim="800000"/>
            <a:headEnd/>
            <a:tailEnd/>
          </a:ln>
        </p:spPr>
      </p:pic>
      <p:sp>
        <p:nvSpPr>
          <p:cNvPr id="10244" name="TextBox 7"/>
          <p:cNvSpPr txBox="1">
            <a:spLocks noChangeArrowheads="1"/>
          </p:cNvSpPr>
          <p:nvPr/>
        </p:nvSpPr>
        <p:spPr bwMode="auto">
          <a:xfrm>
            <a:off x="500063" y="1428750"/>
            <a:ext cx="5214937" cy="584200"/>
          </a:xfrm>
          <a:prstGeom prst="rect">
            <a:avLst/>
          </a:prstGeom>
          <a:noFill/>
          <a:ln w="9525">
            <a:noFill/>
            <a:miter lim="800000"/>
            <a:headEnd/>
            <a:tailEnd/>
          </a:ln>
        </p:spPr>
        <p:txBody>
          <a:bodyPr>
            <a:spAutoFit/>
          </a:bodyPr>
          <a:lstStyle/>
          <a:p>
            <a:r>
              <a:rPr lang="en-US" sz="1600"/>
              <a:t>Launched </a:t>
            </a:r>
            <a:r>
              <a:rPr lang="ru-RU" sz="1600"/>
              <a:t>1 ноября 1962, </a:t>
            </a:r>
            <a:r>
              <a:rPr lang="en-US" sz="1600"/>
              <a:t>mass </a:t>
            </a:r>
            <a:r>
              <a:rPr lang="ru-RU" sz="1600"/>
              <a:t>893,5 кг, </a:t>
            </a:r>
            <a:r>
              <a:rPr lang="en-US" sz="1600"/>
              <a:t>the intent of flying by the planet at a distance of about 11,000 km. </a:t>
            </a:r>
          </a:p>
        </p:txBody>
      </p:sp>
      <p:sp>
        <p:nvSpPr>
          <p:cNvPr id="10245" name="TextBox 8"/>
          <p:cNvSpPr txBox="1">
            <a:spLocks noChangeArrowheads="1"/>
          </p:cNvSpPr>
          <p:nvPr/>
        </p:nvSpPr>
        <p:spPr bwMode="auto">
          <a:xfrm>
            <a:off x="500063" y="2143125"/>
            <a:ext cx="5000625" cy="1077913"/>
          </a:xfrm>
          <a:prstGeom prst="rect">
            <a:avLst/>
          </a:prstGeom>
          <a:noFill/>
          <a:ln w="9525">
            <a:noFill/>
            <a:miter lim="800000"/>
            <a:headEnd/>
            <a:tailEnd/>
          </a:ln>
        </p:spPr>
        <p:txBody>
          <a:bodyPr>
            <a:spAutoFit/>
          </a:bodyPr>
          <a:lstStyle/>
          <a:p>
            <a:r>
              <a:rPr lang="en-US" sz="1600"/>
              <a:t>It was designed to image the surface and to measure cosmic radiation, micrometeoroid impacts and Mars' magnetic field, radiation environment, atmospheric structure, and possible organic compounds. </a:t>
            </a:r>
            <a:endParaRPr lang="ru-RU"/>
          </a:p>
        </p:txBody>
      </p:sp>
      <p:sp>
        <p:nvSpPr>
          <p:cNvPr id="10246" name="TextBox 9"/>
          <p:cNvSpPr txBox="1">
            <a:spLocks noChangeArrowheads="1"/>
          </p:cNvSpPr>
          <p:nvPr/>
        </p:nvSpPr>
        <p:spPr bwMode="auto">
          <a:xfrm>
            <a:off x="500063" y="3286125"/>
            <a:ext cx="5072062" cy="1570038"/>
          </a:xfrm>
          <a:prstGeom prst="rect">
            <a:avLst/>
          </a:prstGeom>
          <a:noFill/>
          <a:ln w="9525">
            <a:noFill/>
            <a:miter lim="800000"/>
            <a:headEnd/>
            <a:tailEnd/>
          </a:ln>
        </p:spPr>
        <p:txBody>
          <a:bodyPr>
            <a:spAutoFit/>
          </a:bodyPr>
          <a:lstStyle/>
          <a:p>
            <a:r>
              <a:rPr lang="en-US" sz="1600"/>
              <a:t>The probe recorded Taurids meteor shower. Interplanetary magnetic of 3-9 gammas were measured, and the solar wind was detected.  Cosmic rays measurements showed that their intensity had almost doubled since 1959. The Earth radiation belts were measured.</a:t>
            </a:r>
          </a:p>
        </p:txBody>
      </p:sp>
      <p:sp>
        <p:nvSpPr>
          <p:cNvPr id="10247" name="TextBox 10"/>
          <p:cNvSpPr txBox="1">
            <a:spLocks noChangeArrowheads="1"/>
          </p:cNvSpPr>
          <p:nvPr/>
        </p:nvSpPr>
        <p:spPr bwMode="auto">
          <a:xfrm>
            <a:off x="500063" y="4857750"/>
            <a:ext cx="5143500" cy="584200"/>
          </a:xfrm>
          <a:prstGeom prst="rect">
            <a:avLst/>
          </a:prstGeom>
          <a:noFill/>
          <a:ln w="9525">
            <a:noFill/>
            <a:miter lim="800000"/>
            <a:headEnd/>
            <a:tailEnd/>
          </a:ln>
        </p:spPr>
        <p:txBody>
          <a:bodyPr>
            <a:spAutoFit/>
          </a:bodyPr>
          <a:lstStyle/>
          <a:p>
            <a:r>
              <a:rPr lang="en-US" sz="1600"/>
              <a:t>On 21 March 1963 at a distance of 106.76 0,000 km from Earth communications ceased.</a:t>
            </a:r>
            <a:endParaRPr lang="ru-RU" sz="1600"/>
          </a:p>
        </p:txBody>
      </p:sp>
      <p:sp>
        <p:nvSpPr>
          <p:cNvPr id="10248" name="TextBox 11"/>
          <p:cNvSpPr txBox="1">
            <a:spLocks noChangeArrowheads="1"/>
          </p:cNvSpPr>
          <p:nvPr/>
        </p:nvSpPr>
        <p:spPr bwMode="auto">
          <a:xfrm>
            <a:off x="500063" y="5500688"/>
            <a:ext cx="8001000" cy="584200"/>
          </a:xfrm>
          <a:prstGeom prst="rect">
            <a:avLst/>
          </a:prstGeom>
          <a:noFill/>
          <a:ln w="9525">
            <a:noFill/>
            <a:miter lim="800000"/>
            <a:headEnd/>
            <a:tailEnd/>
          </a:ln>
        </p:spPr>
        <p:txBody>
          <a:bodyPr>
            <a:spAutoFit/>
          </a:bodyPr>
          <a:lstStyle/>
          <a:p>
            <a:r>
              <a:rPr lang="en-US" sz="1600"/>
              <a:t>Mars 1 closest approach to Mars occurred on 19 June 1963 at a distance of approximately 193,000 km, after which the spacecraft entered a heliocentric orbit.</a:t>
            </a:r>
            <a:endParaRPr lang="ru-RU" sz="1600"/>
          </a:p>
        </p:txBody>
      </p:sp>
      <p:sp>
        <p:nvSpPr>
          <p:cNvPr id="10249"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
        <p:nvSpPr>
          <p:cNvPr id="10250" name="Номер слайда 3"/>
          <p:cNvSpPr txBox="1">
            <a:spLocks/>
          </p:cNvSpPr>
          <p:nvPr/>
        </p:nvSpPr>
        <p:spPr bwMode="auto">
          <a:xfrm>
            <a:off x="6572250" y="6400800"/>
            <a:ext cx="1905000" cy="457200"/>
          </a:xfrm>
          <a:prstGeom prst="rect">
            <a:avLst/>
          </a:prstGeom>
          <a:noFill/>
          <a:ln w="9525">
            <a:noFill/>
            <a:miter lim="800000"/>
            <a:headEnd/>
            <a:tailEnd/>
          </a:ln>
        </p:spPr>
        <p:txBody>
          <a:bodyPr/>
          <a:lstStyle/>
          <a:p>
            <a:pPr algn="r"/>
            <a:fld id="{5CABD469-16AC-4778-AAF2-34EAA9043DC0}" type="slidenum">
              <a:rPr lang="ru-RU" sz="1400" b="0"/>
              <a:pPr algn="r"/>
              <a:t>2</a:t>
            </a:fld>
            <a:endParaRPr lang="ru-RU" sz="14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ars-Venera-1975"/>
          <p:cNvPicPr>
            <a:picLocks noChangeAspect="1" noChangeArrowheads="1"/>
          </p:cNvPicPr>
          <p:nvPr>
            <p:ph type="body" idx="1"/>
          </p:nvPr>
        </p:nvPicPr>
        <p:blipFill>
          <a:blip r:embed="rId2" cstate="print"/>
          <a:srcRect l="635" t="601" r="635"/>
          <a:stretch>
            <a:fillRect/>
          </a:stretch>
        </p:blipFill>
        <p:spPr>
          <a:xfrm>
            <a:off x="1928813" y="1293813"/>
            <a:ext cx="5341937" cy="3786187"/>
          </a:xfrm>
          <a:noFill/>
        </p:spPr>
      </p:pic>
      <p:sp>
        <p:nvSpPr>
          <p:cNvPr id="11267" name="Text Box 5"/>
          <p:cNvSpPr txBox="1">
            <a:spLocks noChangeArrowheads="1"/>
          </p:cNvSpPr>
          <p:nvPr/>
        </p:nvSpPr>
        <p:spPr bwMode="auto">
          <a:xfrm>
            <a:off x="612775" y="260350"/>
            <a:ext cx="7921625" cy="822325"/>
          </a:xfrm>
          <a:prstGeom prst="rect">
            <a:avLst/>
          </a:prstGeom>
          <a:noFill/>
          <a:ln w="9525">
            <a:noFill/>
            <a:miter lim="800000"/>
            <a:headEnd/>
            <a:tailEnd/>
          </a:ln>
        </p:spPr>
        <p:txBody>
          <a:bodyPr>
            <a:spAutoFit/>
          </a:bodyPr>
          <a:lstStyle/>
          <a:p>
            <a:pPr algn="ctr">
              <a:spcBef>
                <a:spcPct val="50000"/>
              </a:spcBef>
            </a:pPr>
            <a:r>
              <a:rPr lang="en-US" i="1">
                <a:solidFill>
                  <a:srgbClr val="003399"/>
                </a:solidFill>
                <a:latin typeface="Arial Unicode MS" pitchFamily="34" charset="-128"/>
              </a:rPr>
              <a:t>Solar-Wind Interaction with the Planets Mercury, Venus, and Mars, Moscow, November 17-21, 1975</a:t>
            </a:r>
            <a:endParaRPr lang="ru-RU" i="1">
              <a:solidFill>
                <a:srgbClr val="003399"/>
              </a:solidFill>
              <a:latin typeface="Arial Unicode MS" pitchFamily="34" charset="-128"/>
            </a:endParaRPr>
          </a:p>
        </p:txBody>
      </p:sp>
      <p:sp>
        <p:nvSpPr>
          <p:cNvPr id="11268" name="Text Box 6"/>
          <p:cNvSpPr txBox="1">
            <a:spLocks noChangeArrowheads="1"/>
          </p:cNvSpPr>
          <p:nvPr/>
        </p:nvSpPr>
        <p:spPr bwMode="auto">
          <a:xfrm>
            <a:off x="428625" y="5143500"/>
            <a:ext cx="8137525" cy="1169988"/>
          </a:xfrm>
          <a:prstGeom prst="rect">
            <a:avLst/>
          </a:prstGeom>
          <a:noFill/>
          <a:ln w="9525">
            <a:noFill/>
            <a:miter lim="800000"/>
            <a:headEnd/>
            <a:tailEnd/>
          </a:ln>
        </p:spPr>
        <p:txBody>
          <a:bodyPr>
            <a:spAutoFit/>
          </a:bodyPr>
          <a:lstStyle/>
          <a:p>
            <a:pPr>
              <a:spcBef>
                <a:spcPct val="50000"/>
              </a:spcBef>
            </a:pPr>
            <a:r>
              <a:rPr lang="en-US" sz="1400" b="0"/>
              <a:t>From left to write. Sitting: John Spreiter, Oleg Vaisberg, Alex Dessler, Herbert Bridge, Mai Izakov, Tamara Breus, Igor Podgorny, Oleg Belotserkovski, Velior Shabansky, Norman Ness, N.Zhigulev, Shmaiye Dolginov, Alexander Lipatov, Konstantin Gingauz, Siegfried Bauer; standing: Alex Galeev, N.Savich, Lev Zhuzgov, Stanislav Romanov, Eugene Yeroshenko, Georgy Zastenker, Lev Zeleny, Eduard Dubinin, Anatoly Bogdanov, Valery Smirnov, V.Mitnitski, and Paul Cloutier.    </a:t>
            </a:r>
            <a:endParaRPr lang="ru-RU" sz="1400" b="0"/>
          </a:p>
        </p:txBody>
      </p:sp>
      <p:sp>
        <p:nvSpPr>
          <p:cNvPr id="11269"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
        <p:nvSpPr>
          <p:cNvPr id="11270" name="Номер слайда 3"/>
          <p:cNvSpPr txBox="1">
            <a:spLocks/>
          </p:cNvSpPr>
          <p:nvPr/>
        </p:nvSpPr>
        <p:spPr bwMode="auto">
          <a:xfrm>
            <a:off x="6572250" y="6400800"/>
            <a:ext cx="1905000" cy="457200"/>
          </a:xfrm>
          <a:prstGeom prst="rect">
            <a:avLst/>
          </a:prstGeom>
          <a:noFill/>
          <a:ln w="9525">
            <a:noFill/>
            <a:miter lim="800000"/>
            <a:headEnd/>
            <a:tailEnd/>
          </a:ln>
        </p:spPr>
        <p:txBody>
          <a:bodyPr/>
          <a:lstStyle/>
          <a:p>
            <a:pPr algn="r"/>
            <a:fld id="{FB641469-4B09-40D6-B8F1-E03445AAA4DA}" type="slidenum">
              <a:rPr lang="ru-RU" sz="1400" b="0"/>
              <a:pPr algn="r"/>
              <a:t>3</a:t>
            </a:fld>
            <a:endParaRPr lang="ru-RU" sz="1400" b="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9"/>
          <p:cNvSpPr>
            <a:spLocks noChangeShapeType="1"/>
          </p:cNvSpPr>
          <p:nvPr/>
        </p:nvSpPr>
        <p:spPr bwMode="auto">
          <a:xfrm>
            <a:off x="2627313" y="3141663"/>
            <a:ext cx="0" cy="1943100"/>
          </a:xfrm>
          <a:prstGeom prst="line">
            <a:avLst/>
          </a:prstGeom>
          <a:noFill/>
          <a:ln w="38100">
            <a:solidFill>
              <a:srgbClr val="003399"/>
            </a:solidFill>
            <a:round/>
            <a:headEnd/>
            <a:tailEnd type="triangle" w="med" len="med"/>
          </a:ln>
        </p:spPr>
        <p:txBody>
          <a:bodyPr/>
          <a:lstStyle/>
          <a:p>
            <a:endParaRPr lang="ru-RU"/>
          </a:p>
        </p:txBody>
      </p:sp>
      <p:sp>
        <p:nvSpPr>
          <p:cNvPr id="12291" name="Line 10"/>
          <p:cNvSpPr>
            <a:spLocks noChangeShapeType="1"/>
          </p:cNvSpPr>
          <p:nvPr/>
        </p:nvSpPr>
        <p:spPr bwMode="auto">
          <a:xfrm>
            <a:off x="2627313" y="3068638"/>
            <a:ext cx="0" cy="2016125"/>
          </a:xfrm>
          <a:prstGeom prst="line">
            <a:avLst/>
          </a:prstGeom>
          <a:noFill/>
          <a:ln w="38100">
            <a:solidFill>
              <a:srgbClr val="003399"/>
            </a:solidFill>
            <a:round/>
            <a:headEnd/>
            <a:tailEnd type="triangle" w="med" len="med"/>
          </a:ln>
        </p:spPr>
        <p:txBody>
          <a:bodyPr/>
          <a:lstStyle/>
          <a:p>
            <a:endParaRPr lang="ru-RU"/>
          </a:p>
        </p:txBody>
      </p:sp>
      <p:sp>
        <p:nvSpPr>
          <p:cNvPr id="12292" name="Line 12"/>
          <p:cNvSpPr>
            <a:spLocks noChangeShapeType="1"/>
          </p:cNvSpPr>
          <p:nvPr/>
        </p:nvSpPr>
        <p:spPr bwMode="auto">
          <a:xfrm>
            <a:off x="3276600" y="3068638"/>
            <a:ext cx="0" cy="720725"/>
          </a:xfrm>
          <a:prstGeom prst="line">
            <a:avLst/>
          </a:prstGeom>
          <a:noFill/>
          <a:ln w="38100">
            <a:solidFill>
              <a:srgbClr val="003399"/>
            </a:solidFill>
            <a:round/>
            <a:headEnd/>
            <a:tailEnd type="triangle" w="med" len="med"/>
          </a:ln>
        </p:spPr>
        <p:txBody>
          <a:bodyPr/>
          <a:lstStyle/>
          <a:p>
            <a:endParaRPr lang="ru-RU"/>
          </a:p>
        </p:txBody>
      </p:sp>
      <p:sp>
        <p:nvSpPr>
          <p:cNvPr id="12293" name="Line 13"/>
          <p:cNvSpPr>
            <a:spLocks noChangeShapeType="1"/>
          </p:cNvSpPr>
          <p:nvPr/>
        </p:nvSpPr>
        <p:spPr bwMode="auto">
          <a:xfrm>
            <a:off x="3419475" y="3068638"/>
            <a:ext cx="0" cy="1295400"/>
          </a:xfrm>
          <a:prstGeom prst="line">
            <a:avLst/>
          </a:prstGeom>
          <a:noFill/>
          <a:ln w="38100">
            <a:solidFill>
              <a:srgbClr val="003399"/>
            </a:solidFill>
            <a:round/>
            <a:headEnd/>
            <a:tailEnd type="triangle" w="med" len="med"/>
          </a:ln>
        </p:spPr>
        <p:txBody>
          <a:bodyPr/>
          <a:lstStyle/>
          <a:p>
            <a:endParaRPr lang="ru-RU"/>
          </a:p>
        </p:txBody>
      </p:sp>
      <p:sp>
        <p:nvSpPr>
          <p:cNvPr id="12294" name="Line 14"/>
          <p:cNvSpPr>
            <a:spLocks noChangeShapeType="1"/>
          </p:cNvSpPr>
          <p:nvPr/>
        </p:nvSpPr>
        <p:spPr bwMode="auto">
          <a:xfrm>
            <a:off x="3635375" y="3068638"/>
            <a:ext cx="0" cy="1655762"/>
          </a:xfrm>
          <a:prstGeom prst="line">
            <a:avLst/>
          </a:prstGeom>
          <a:noFill/>
          <a:ln w="57150">
            <a:solidFill>
              <a:srgbClr val="003399"/>
            </a:solidFill>
            <a:round/>
            <a:headEnd/>
            <a:tailEnd type="triangle" w="med" len="med"/>
          </a:ln>
        </p:spPr>
        <p:txBody>
          <a:bodyPr/>
          <a:lstStyle/>
          <a:p>
            <a:endParaRPr lang="ru-RU"/>
          </a:p>
        </p:txBody>
      </p:sp>
      <p:sp>
        <p:nvSpPr>
          <p:cNvPr id="12295" name="Line 15"/>
          <p:cNvSpPr>
            <a:spLocks noChangeShapeType="1"/>
          </p:cNvSpPr>
          <p:nvPr/>
        </p:nvSpPr>
        <p:spPr bwMode="auto">
          <a:xfrm>
            <a:off x="3276600" y="3068638"/>
            <a:ext cx="142875" cy="0"/>
          </a:xfrm>
          <a:prstGeom prst="line">
            <a:avLst/>
          </a:prstGeom>
          <a:noFill/>
          <a:ln w="38100">
            <a:solidFill>
              <a:srgbClr val="003399"/>
            </a:solidFill>
            <a:round/>
            <a:headEnd/>
            <a:tailEnd/>
          </a:ln>
        </p:spPr>
        <p:txBody>
          <a:bodyPr/>
          <a:lstStyle/>
          <a:p>
            <a:endParaRPr lang="ru-RU"/>
          </a:p>
        </p:txBody>
      </p:sp>
      <p:sp>
        <p:nvSpPr>
          <p:cNvPr id="12296" name="Line 16"/>
          <p:cNvSpPr>
            <a:spLocks noChangeShapeType="1"/>
          </p:cNvSpPr>
          <p:nvPr/>
        </p:nvSpPr>
        <p:spPr bwMode="auto">
          <a:xfrm>
            <a:off x="2627313" y="3068638"/>
            <a:ext cx="0" cy="2016125"/>
          </a:xfrm>
          <a:prstGeom prst="line">
            <a:avLst/>
          </a:prstGeom>
          <a:noFill/>
          <a:ln w="38100">
            <a:solidFill>
              <a:srgbClr val="003399"/>
            </a:solidFill>
            <a:round/>
            <a:headEnd/>
            <a:tailEnd type="triangle" w="med" len="med"/>
          </a:ln>
        </p:spPr>
        <p:txBody>
          <a:bodyPr/>
          <a:lstStyle/>
          <a:p>
            <a:endParaRPr lang="ru-RU"/>
          </a:p>
        </p:txBody>
      </p:sp>
      <p:sp>
        <p:nvSpPr>
          <p:cNvPr id="12297" name="Line 17"/>
          <p:cNvSpPr>
            <a:spLocks noChangeShapeType="1"/>
          </p:cNvSpPr>
          <p:nvPr/>
        </p:nvSpPr>
        <p:spPr bwMode="auto">
          <a:xfrm>
            <a:off x="3779838" y="3068638"/>
            <a:ext cx="0" cy="1798637"/>
          </a:xfrm>
          <a:prstGeom prst="line">
            <a:avLst/>
          </a:prstGeom>
          <a:noFill/>
          <a:ln w="57150">
            <a:solidFill>
              <a:srgbClr val="003399"/>
            </a:solidFill>
            <a:round/>
            <a:headEnd/>
            <a:tailEnd type="triangle" w="med" len="med"/>
          </a:ln>
        </p:spPr>
        <p:txBody>
          <a:bodyPr/>
          <a:lstStyle/>
          <a:p>
            <a:endParaRPr lang="ru-RU"/>
          </a:p>
        </p:txBody>
      </p:sp>
      <p:sp>
        <p:nvSpPr>
          <p:cNvPr id="12298" name="Line 18"/>
          <p:cNvSpPr>
            <a:spLocks noChangeShapeType="1"/>
          </p:cNvSpPr>
          <p:nvPr/>
        </p:nvSpPr>
        <p:spPr bwMode="auto">
          <a:xfrm>
            <a:off x="5435600" y="3068638"/>
            <a:ext cx="0" cy="1152525"/>
          </a:xfrm>
          <a:prstGeom prst="line">
            <a:avLst/>
          </a:prstGeom>
          <a:noFill/>
          <a:ln w="57150">
            <a:solidFill>
              <a:srgbClr val="003399"/>
            </a:solidFill>
            <a:round/>
            <a:headEnd/>
            <a:tailEnd type="triangle" w="med" len="med"/>
          </a:ln>
        </p:spPr>
        <p:txBody>
          <a:bodyPr/>
          <a:lstStyle/>
          <a:p>
            <a:endParaRPr lang="ru-RU"/>
          </a:p>
        </p:txBody>
      </p:sp>
      <p:sp>
        <p:nvSpPr>
          <p:cNvPr id="12299" name="Line 19"/>
          <p:cNvSpPr>
            <a:spLocks noChangeShapeType="1"/>
          </p:cNvSpPr>
          <p:nvPr/>
        </p:nvSpPr>
        <p:spPr bwMode="auto">
          <a:xfrm>
            <a:off x="3276600" y="3068638"/>
            <a:ext cx="0" cy="720725"/>
          </a:xfrm>
          <a:prstGeom prst="line">
            <a:avLst/>
          </a:prstGeom>
          <a:noFill/>
          <a:ln w="38100">
            <a:solidFill>
              <a:srgbClr val="003399"/>
            </a:solidFill>
            <a:round/>
            <a:headEnd/>
            <a:tailEnd type="triangle" w="med" len="med"/>
          </a:ln>
        </p:spPr>
        <p:txBody>
          <a:bodyPr/>
          <a:lstStyle/>
          <a:p>
            <a:endParaRPr lang="ru-RU"/>
          </a:p>
        </p:txBody>
      </p:sp>
      <p:sp>
        <p:nvSpPr>
          <p:cNvPr id="12300" name="Line 20"/>
          <p:cNvSpPr>
            <a:spLocks noChangeShapeType="1"/>
          </p:cNvSpPr>
          <p:nvPr/>
        </p:nvSpPr>
        <p:spPr bwMode="auto">
          <a:xfrm>
            <a:off x="6732588" y="3068638"/>
            <a:ext cx="0" cy="1152525"/>
          </a:xfrm>
          <a:prstGeom prst="line">
            <a:avLst/>
          </a:prstGeom>
          <a:noFill/>
          <a:ln w="76200">
            <a:solidFill>
              <a:srgbClr val="003399"/>
            </a:solidFill>
            <a:round/>
            <a:headEnd/>
            <a:tailEnd type="triangle" w="med" len="med"/>
          </a:ln>
        </p:spPr>
        <p:txBody>
          <a:bodyPr/>
          <a:lstStyle/>
          <a:p>
            <a:endParaRPr lang="ru-RU"/>
          </a:p>
        </p:txBody>
      </p:sp>
      <p:pic>
        <p:nvPicPr>
          <p:cNvPr id="12301" name="Picture 22"/>
          <p:cNvPicPr>
            <a:picLocks noChangeAspect="1" noChangeArrowheads="1"/>
          </p:cNvPicPr>
          <p:nvPr/>
        </p:nvPicPr>
        <p:blipFill>
          <a:blip r:embed="rId2" cstate="print"/>
          <a:srcRect/>
          <a:stretch>
            <a:fillRect/>
          </a:stretch>
        </p:blipFill>
        <p:spPr bwMode="auto">
          <a:xfrm>
            <a:off x="900113" y="1052513"/>
            <a:ext cx="7412037" cy="5191125"/>
          </a:xfrm>
          <a:prstGeom prst="rect">
            <a:avLst/>
          </a:prstGeom>
          <a:noFill/>
          <a:ln w="9525">
            <a:noFill/>
            <a:miter lim="800000"/>
            <a:headEnd/>
            <a:tailEnd/>
          </a:ln>
        </p:spPr>
      </p:pic>
      <p:sp>
        <p:nvSpPr>
          <p:cNvPr id="12302" name="Rectangle 23"/>
          <p:cNvSpPr>
            <a:spLocks noChangeArrowheads="1"/>
          </p:cNvSpPr>
          <p:nvPr/>
        </p:nvSpPr>
        <p:spPr bwMode="auto">
          <a:xfrm>
            <a:off x="1371600" y="228600"/>
            <a:ext cx="6488113" cy="579438"/>
          </a:xfrm>
          <a:prstGeom prst="rect">
            <a:avLst/>
          </a:prstGeom>
          <a:noFill/>
          <a:ln w="9525">
            <a:noFill/>
            <a:miter lim="800000"/>
            <a:headEnd/>
            <a:tailEnd/>
          </a:ln>
        </p:spPr>
        <p:txBody>
          <a:bodyPr wrap="none">
            <a:spAutoFit/>
          </a:bodyPr>
          <a:lstStyle/>
          <a:p>
            <a:pPr algn="ctr"/>
            <a:r>
              <a:rPr lang="en-US" sz="3200" i="1">
                <a:solidFill>
                  <a:srgbClr val="003366"/>
                </a:solidFill>
                <a:latin typeface="Arial Unicode MS" pitchFamily="34" charset="-128"/>
              </a:rPr>
              <a:t>Mars probes in solar activity cycles</a:t>
            </a:r>
            <a:endParaRPr lang="ru-RU" sz="3200" i="1">
              <a:solidFill>
                <a:srgbClr val="003366"/>
              </a:solidFill>
              <a:latin typeface="Arial Unicode MS" pitchFamily="34" charset="-128"/>
            </a:endParaRPr>
          </a:p>
        </p:txBody>
      </p:sp>
      <p:sp>
        <p:nvSpPr>
          <p:cNvPr id="12303" name="Line 25"/>
          <p:cNvSpPr>
            <a:spLocks noChangeShapeType="1"/>
          </p:cNvSpPr>
          <p:nvPr/>
        </p:nvSpPr>
        <p:spPr bwMode="auto">
          <a:xfrm>
            <a:off x="2000250" y="928688"/>
            <a:ext cx="0" cy="504825"/>
          </a:xfrm>
          <a:prstGeom prst="line">
            <a:avLst/>
          </a:prstGeom>
          <a:noFill/>
          <a:ln w="76200">
            <a:solidFill>
              <a:srgbClr val="FF9900"/>
            </a:solidFill>
            <a:round/>
            <a:headEnd/>
            <a:tailEnd type="triangle" w="med" len="med"/>
          </a:ln>
        </p:spPr>
        <p:txBody>
          <a:bodyPr/>
          <a:lstStyle/>
          <a:p>
            <a:endParaRPr lang="ru-RU"/>
          </a:p>
        </p:txBody>
      </p:sp>
      <p:sp>
        <p:nvSpPr>
          <p:cNvPr id="12304" name="Text Box 26"/>
          <p:cNvSpPr txBox="1">
            <a:spLocks noChangeArrowheads="1"/>
          </p:cNvSpPr>
          <p:nvPr/>
        </p:nvSpPr>
        <p:spPr bwMode="auto">
          <a:xfrm>
            <a:off x="2143125" y="857250"/>
            <a:ext cx="1368425" cy="304800"/>
          </a:xfrm>
          <a:prstGeom prst="rect">
            <a:avLst/>
          </a:prstGeom>
          <a:noFill/>
          <a:ln w="9525">
            <a:noFill/>
            <a:miter lim="800000"/>
            <a:headEnd/>
            <a:tailEnd/>
          </a:ln>
        </p:spPr>
        <p:txBody>
          <a:bodyPr>
            <a:spAutoFit/>
          </a:bodyPr>
          <a:lstStyle/>
          <a:p>
            <a:pPr>
              <a:spcBef>
                <a:spcPct val="50000"/>
              </a:spcBef>
            </a:pPr>
            <a:r>
              <a:rPr lang="en-US" sz="1400">
                <a:solidFill>
                  <a:srgbClr val="FF9900"/>
                </a:solidFill>
              </a:rPr>
              <a:t>Mars-1 launch</a:t>
            </a:r>
            <a:endParaRPr lang="ru-RU" sz="1400">
              <a:solidFill>
                <a:srgbClr val="FF9900"/>
              </a:solidFill>
            </a:endParaRPr>
          </a:p>
        </p:txBody>
      </p:sp>
      <p:sp>
        <p:nvSpPr>
          <p:cNvPr id="12305"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
        <p:nvSpPr>
          <p:cNvPr id="12306" name="Номер слайда 3"/>
          <p:cNvSpPr txBox="1">
            <a:spLocks/>
          </p:cNvSpPr>
          <p:nvPr/>
        </p:nvSpPr>
        <p:spPr bwMode="auto">
          <a:xfrm>
            <a:off x="6572250" y="6400800"/>
            <a:ext cx="1905000" cy="457200"/>
          </a:xfrm>
          <a:prstGeom prst="rect">
            <a:avLst/>
          </a:prstGeom>
          <a:noFill/>
          <a:ln w="9525">
            <a:noFill/>
            <a:miter lim="800000"/>
            <a:headEnd/>
            <a:tailEnd/>
          </a:ln>
        </p:spPr>
        <p:txBody>
          <a:bodyPr/>
          <a:lstStyle/>
          <a:p>
            <a:pPr algn="r"/>
            <a:fld id="{B753A7FD-98F8-4762-A46A-A58B865A30AF}" type="slidenum">
              <a:rPr lang="ru-RU" sz="1400" b="0"/>
              <a:pPr algn="r"/>
              <a:t>4</a:t>
            </a:fld>
            <a:endParaRPr lang="ru-RU" sz="1400" b="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5"/>
          <p:cNvSpPr>
            <a:spLocks noGrp="1"/>
          </p:cNvSpPr>
          <p:nvPr>
            <p:ph type="sldNum" sz="quarter" idx="12"/>
          </p:nvPr>
        </p:nvSpPr>
        <p:spPr>
          <a:noFill/>
        </p:spPr>
        <p:txBody>
          <a:bodyPr/>
          <a:lstStyle/>
          <a:p>
            <a:fld id="{1E4000AC-1A7A-42A5-A7EA-41C1383F3FE6}" type="slidenum">
              <a:rPr lang="ru-RU" smtClean="0"/>
              <a:pPr/>
              <a:t>5</a:t>
            </a:fld>
            <a:endParaRPr lang="ru-RU" smtClean="0"/>
          </a:p>
        </p:txBody>
      </p:sp>
      <p:pic>
        <p:nvPicPr>
          <p:cNvPr id="13315" name="Picture 4"/>
          <p:cNvPicPr>
            <a:picLocks noChangeAspect="1" noChangeArrowheads="1"/>
          </p:cNvPicPr>
          <p:nvPr>
            <p:ph type="body" idx="1"/>
          </p:nvPr>
        </p:nvPicPr>
        <p:blipFill>
          <a:blip r:embed="rId2" cstate="print"/>
          <a:srcRect/>
          <a:stretch>
            <a:fillRect/>
          </a:stretch>
        </p:blipFill>
        <p:spPr>
          <a:xfrm>
            <a:off x="1547813" y="1412875"/>
            <a:ext cx="6264275" cy="4478338"/>
          </a:xfrm>
          <a:noFill/>
        </p:spPr>
      </p:pic>
      <p:sp>
        <p:nvSpPr>
          <p:cNvPr id="13316" name="Text Box 5"/>
          <p:cNvSpPr txBox="1">
            <a:spLocks noChangeArrowheads="1"/>
          </p:cNvSpPr>
          <p:nvPr/>
        </p:nvSpPr>
        <p:spPr bwMode="auto">
          <a:xfrm>
            <a:off x="900113" y="404813"/>
            <a:ext cx="7489825" cy="579437"/>
          </a:xfrm>
          <a:prstGeom prst="rect">
            <a:avLst/>
          </a:prstGeom>
          <a:noFill/>
          <a:ln w="9525">
            <a:noFill/>
            <a:miter lim="800000"/>
            <a:headEnd/>
            <a:tailEnd/>
          </a:ln>
        </p:spPr>
        <p:txBody>
          <a:bodyPr>
            <a:spAutoFit/>
          </a:bodyPr>
          <a:lstStyle/>
          <a:p>
            <a:pPr>
              <a:spcBef>
                <a:spcPct val="50000"/>
              </a:spcBef>
            </a:pPr>
            <a:r>
              <a:rPr lang="en-US" sz="3200" i="1">
                <a:solidFill>
                  <a:srgbClr val="003366"/>
                </a:solidFill>
                <a:latin typeface="Arial" charset="0"/>
              </a:rPr>
              <a:t>Venus probes in solar activity cycles</a:t>
            </a:r>
            <a:endParaRPr lang="ru-RU" sz="3200" i="1">
              <a:solidFill>
                <a:srgbClr val="003366"/>
              </a:solidFill>
              <a:latin typeface="Arial" charset="0"/>
            </a:endParaRPr>
          </a:p>
        </p:txBody>
      </p:sp>
      <p:sp>
        <p:nvSpPr>
          <p:cNvPr id="13317"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Номер слайда 1"/>
          <p:cNvSpPr>
            <a:spLocks noGrp="1"/>
          </p:cNvSpPr>
          <p:nvPr>
            <p:ph type="sldNum" sz="quarter" idx="12"/>
          </p:nvPr>
        </p:nvSpPr>
        <p:spPr>
          <a:noFill/>
        </p:spPr>
        <p:txBody>
          <a:bodyPr/>
          <a:lstStyle/>
          <a:p>
            <a:fld id="{6B2A2088-2EE5-4491-A7B2-24F056CD89E9}" type="slidenum">
              <a:rPr lang="ru-RU" smtClean="0"/>
              <a:pPr/>
              <a:t>6</a:t>
            </a:fld>
            <a:endParaRPr lang="ru-RU" smtClean="0"/>
          </a:p>
        </p:txBody>
      </p:sp>
      <p:sp>
        <p:nvSpPr>
          <p:cNvPr id="1028" name="Text Box 3"/>
          <p:cNvSpPr txBox="1">
            <a:spLocks noChangeArrowheads="1"/>
          </p:cNvSpPr>
          <p:nvPr/>
        </p:nvSpPr>
        <p:spPr bwMode="auto">
          <a:xfrm>
            <a:off x="3071813" y="357188"/>
            <a:ext cx="2593975" cy="457200"/>
          </a:xfrm>
          <a:prstGeom prst="rect">
            <a:avLst/>
          </a:prstGeom>
          <a:noFill/>
          <a:ln w="9525">
            <a:noFill/>
            <a:miter lim="800000"/>
            <a:headEnd/>
            <a:tailEnd/>
          </a:ln>
        </p:spPr>
        <p:txBody>
          <a:bodyPr>
            <a:spAutoFit/>
          </a:bodyPr>
          <a:lstStyle/>
          <a:p>
            <a:pPr>
              <a:spcBef>
                <a:spcPct val="50000"/>
              </a:spcBef>
            </a:pPr>
            <a:r>
              <a:rPr lang="en-US" i="1">
                <a:solidFill>
                  <a:srgbClr val="003366"/>
                </a:solidFill>
                <a:latin typeface="Arial" charset="0"/>
              </a:rPr>
              <a:t>Early concepts</a:t>
            </a:r>
            <a:endParaRPr lang="ru-RU" i="1">
              <a:solidFill>
                <a:srgbClr val="003366"/>
              </a:solidFill>
              <a:latin typeface="Arial" charset="0"/>
            </a:endParaRPr>
          </a:p>
        </p:txBody>
      </p:sp>
      <p:graphicFrame>
        <p:nvGraphicFramePr>
          <p:cNvPr id="1026" name="Object 4"/>
          <p:cNvGraphicFramePr>
            <a:graphicFrameLocks noChangeAspect="1"/>
          </p:cNvGraphicFramePr>
          <p:nvPr/>
        </p:nvGraphicFramePr>
        <p:xfrm>
          <a:off x="785813" y="1071563"/>
          <a:ext cx="3005137" cy="2071687"/>
        </p:xfrm>
        <a:graphic>
          <a:graphicData uri="http://schemas.openxmlformats.org/presentationml/2006/ole">
            <p:oleObj spid="_x0000_s1026" name="Image" r:id="rId3" imgW="5201633" imgH="3575510" progId="Photoshop.Image.6">
              <p:embed/>
            </p:oleObj>
          </a:graphicData>
        </a:graphic>
      </p:graphicFrame>
      <p:sp>
        <p:nvSpPr>
          <p:cNvPr id="1029" name="TextBox 4"/>
          <p:cNvSpPr txBox="1">
            <a:spLocks noChangeArrowheads="1"/>
          </p:cNvSpPr>
          <p:nvPr/>
        </p:nvSpPr>
        <p:spPr bwMode="auto">
          <a:xfrm>
            <a:off x="4071938" y="1357313"/>
            <a:ext cx="4500562" cy="1323975"/>
          </a:xfrm>
          <a:prstGeom prst="rect">
            <a:avLst/>
          </a:prstGeom>
          <a:noFill/>
          <a:ln w="9525">
            <a:noFill/>
            <a:miter lim="800000"/>
            <a:headEnd/>
            <a:tailEnd/>
          </a:ln>
        </p:spPr>
        <p:txBody>
          <a:bodyPr>
            <a:spAutoFit/>
          </a:bodyPr>
          <a:lstStyle/>
          <a:p>
            <a:r>
              <a:rPr lang="en-US" sz="1600" b="0"/>
              <a:t>First theoretical model of the solar wind interaction with gaseous obstacle was proposed by </a:t>
            </a:r>
            <a:r>
              <a:rPr lang="en-US" sz="1600"/>
              <a:t>Alfven</a:t>
            </a:r>
            <a:r>
              <a:rPr lang="en-US" sz="1600" b="0"/>
              <a:t> [1957] in terms of </a:t>
            </a:r>
            <a:r>
              <a:rPr lang="en-US" sz="1600"/>
              <a:t>field line draping due to loading by pick-up ions</a:t>
            </a:r>
            <a:r>
              <a:rPr lang="en-US" sz="1600" b="0"/>
              <a:t> produced in close vicinity of a comet.  </a:t>
            </a:r>
            <a:endParaRPr lang="ru-RU" sz="1600" b="0"/>
          </a:p>
        </p:txBody>
      </p:sp>
      <p:sp>
        <p:nvSpPr>
          <p:cNvPr id="1030" name="Rectangle 5"/>
          <p:cNvSpPr>
            <a:spLocks noChangeArrowheads="1"/>
          </p:cNvSpPr>
          <p:nvPr/>
        </p:nvSpPr>
        <p:spPr bwMode="auto">
          <a:xfrm>
            <a:off x="714375" y="3357563"/>
            <a:ext cx="7858125" cy="1323975"/>
          </a:xfrm>
          <a:prstGeom prst="rect">
            <a:avLst/>
          </a:prstGeom>
          <a:noFill/>
          <a:ln w="9525">
            <a:noFill/>
            <a:miter lim="800000"/>
            <a:headEnd/>
            <a:tailEnd/>
          </a:ln>
        </p:spPr>
        <p:txBody>
          <a:bodyPr anchor="ctr">
            <a:spAutoFit/>
          </a:bodyPr>
          <a:lstStyle/>
          <a:p>
            <a:r>
              <a:rPr lang="en-US" sz="1600" b="0"/>
              <a:t>In electromagnetic model of interaction of </a:t>
            </a:r>
            <a:r>
              <a:rPr lang="en-US" sz="1600"/>
              <a:t>Dessler</a:t>
            </a:r>
            <a:r>
              <a:rPr lang="en-US" sz="1600" b="0"/>
              <a:t> [1968] the </a:t>
            </a:r>
            <a:r>
              <a:rPr lang="en-US" sz="1600"/>
              <a:t>solar wind motional electric field induces currents within the ionosphere </a:t>
            </a:r>
            <a:r>
              <a:rPr lang="en-US" sz="1600" b="0"/>
              <a:t>of non-magnetized planets. Induced magnetic field deflects the solar wind and leads to formation of a shock in the supersonic flow. The solar wind pressure balanced by the induced magnetic field pressure is applied to the ionosphere and, in turn, is balanced by viscous stress of the neutral atmosphere. </a:t>
            </a:r>
            <a:endParaRPr lang="ru-RU" sz="1600" b="0"/>
          </a:p>
        </p:txBody>
      </p:sp>
      <p:sp>
        <p:nvSpPr>
          <p:cNvPr id="1031" name="TextBox 7"/>
          <p:cNvSpPr txBox="1">
            <a:spLocks noChangeArrowheads="1"/>
          </p:cNvSpPr>
          <p:nvPr/>
        </p:nvSpPr>
        <p:spPr bwMode="auto">
          <a:xfrm>
            <a:off x="2928938" y="5072063"/>
            <a:ext cx="3286125" cy="830262"/>
          </a:xfrm>
          <a:prstGeom prst="rect">
            <a:avLst/>
          </a:prstGeom>
          <a:noFill/>
          <a:ln w="9525">
            <a:noFill/>
            <a:miter lim="800000"/>
            <a:headEnd/>
            <a:tailEnd/>
          </a:ln>
        </p:spPr>
        <p:txBody>
          <a:bodyPr>
            <a:spAutoFit/>
          </a:bodyPr>
          <a:lstStyle/>
          <a:p>
            <a:r>
              <a:rPr lang="en-US" sz="1600"/>
              <a:t>Cloutier et al.</a:t>
            </a:r>
            <a:r>
              <a:rPr lang="en-US" sz="1600" b="0"/>
              <a:t>, [1969] assumed that the </a:t>
            </a:r>
            <a:r>
              <a:rPr lang="en-US" sz="1600"/>
              <a:t>solar wind directly enters the atmosphere</a:t>
            </a:r>
            <a:r>
              <a:rPr lang="en-US" sz="1600" b="0"/>
              <a:t>.</a:t>
            </a:r>
            <a:endParaRPr lang="ru-RU"/>
          </a:p>
        </p:txBody>
      </p:sp>
      <p:sp>
        <p:nvSpPr>
          <p:cNvPr id="1032"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Номер слайда 3"/>
          <p:cNvSpPr>
            <a:spLocks noGrp="1"/>
          </p:cNvSpPr>
          <p:nvPr>
            <p:ph type="sldNum" sz="quarter" idx="12"/>
          </p:nvPr>
        </p:nvSpPr>
        <p:spPr>
          <a:noFill/>
        </p:spPr>
        <p:txBody>
          <a:bodyPr/>
          <a:lstStyle/>
          <a:p>
            <a:fld id="{3CB1E5F3-863F-45D5-9C8E-EA4229B38E70}" type="slidenum">
              <a:rPr lang="ru-RU" smtClean="0"/>
              <a:pPr/>
              <a:t>7</a:t>
            </a:fld>
            <a:endParaRPr lang="ru-RU" smtClean="0"/>
          </a:p>
        </p:txBody>
      </p:sp>
      <p:graphicFrame>
        <p:nvGraphicFramePr>
          <p:cNvPr id="2050" name="Object 6"/>
          <p:cNvGraphicFramePr>
            <a:graphicFrameLocks noChangeAspect="1"/>
          </p:cNvGraphicFramePr>
          <p:nvPr/>
        </p:nvGraphicFramePr>
        <p:xfrm>
          <a:off x="5734050" y="1196975"/>
          <a:ext cx="3060700" cy="4375150"/>
        </p:xfrm>
        <a:graphic>
          <a:graphicData uri="http://schemas.openxmlformats.org/presentationml/2006/ole">
            <p:oleObj spid="_x0000_s2050" name="Image" r:id="rId3" imgW="6949165" imgH="9931034" progId="Photoshop.Image.9">
              <p:embed/>
            </p:oleObj>
          </a:graphicData>
        </a:graphic>
      </p:graphicFrame>
      <p:sp>
        <p:nvSpPr>
          <p:cNvPr id="2053" name="Text Box 7"/>
          <p:cNvSpPr txBox="1">
            <a:spLocks noChangeArrowheads="1"/>
          </p:cNvSpPr>
          <p:nvPr/>
        </p:nvSpPr>
        <p:spPr bwMode="auto">
          <a:xfrm>
            <a:off x="1371600" y="381000"/>
            <a:ext cx="6172200" cy="584200"/>
          </a:xfrm>
          <a:prstGeom prst="rect">
            <a:avLst/>
          </a:prstGeom>
          <a:noFill/>
          <a:ln w="9525">
            <a:noFill/>
            <a:miter lim="800000"/>
            <a:headEnd/>
            <a:tailEnd/>
          </a:ln>
        </p:spPr>
        <p:txBody>
          <a:bodyPr>
            <a:spAutoFit/>
          </a:bodyPr>
          <a:lstStyle/>
          <a:p>
            <a:pPr>
              <a:spcBef>
                <a:spcPct val="50000"/>
              </a:spcBef>
            </a:pPr>
            <a:r>
              <a:rPr lang="en-US" sz="3200" i="1">
                <a:solidFill>
                  <a:srgbClr val="003366"/>
                </a:solidFill>
                <a:latin typeface="Arial" charset="0"/>
              </a:rPr>
              <a:t>Structure of interaction region</a:t>
            </a:r>
            <a:endParaRPr lang="ru-RU" sz="3200" i="1">
              <a:solidFill>
                <a:srgbClr val="003366"/>
              </a:solidFill>
              <a:latin typeface="Arial" charset="0"/>
            </a:endParaRPr>
          </a:p>
        </p:txBody>
      </p:sp>
      <p:graphicFrame>
        <p:nvGraphicFramePr>
          <p:cNvPr id="2051" name="Object 10"/>
          <p:cNvGraphicFramePr>
            <a:graphicFrameLocks noChangeAspect="1"/>
          </p:cNvGraphicFramePr>
          <p:nvPr/>
        </p:nvGraphicFramePr>
        <p:xfrm>
          <a:off x="395288" y="1412875"/>
          <a:ext cx="4752975" cy="3105150"/>
        </p:xfrm>
        <a:graphic>
          <a:graphicData uri="http://schemas.openxmlformats.org/presentationml/2006/ole">
            <p:oleObj spid="_x0000_s2051" name="Image" r:id="rId4" imgW="13409524" imgH="8761905" progId="Photoshop.Image.6">
              <p:embed/>
            </p:oleObj>
          </a:graphicData>
        </a:graphic>
      </p:graphicFrame>
      <p:sp>
        <p:nvSpPr>
          <p:cNvPr id="2054" name="Text Box 11"/>
          <p:cNvSpPr txBox="1">
            <a:spLocks noChangeArrowheads="1"/>
          </p:cNvSpPr>
          <p:nvPr/>
        </p:nvSpPr>
        <p:spPr bwMode="auto">
          <a:xfrm>
            <a:off x="395288" y="4797425"/>
            <a:ext cx="4752975" cy="584200"/>
          </a:xfrm>
          <a:prstGeom prst="rect">
            <a:avLst/>
          </a:prstGeom>
          <a:noFill/>
          <a:ln w="9525">
            <a:noFill/>
            <a:miter lim="800000"/>
            <a:headEnd/>
            <a:tailEnd/>
          </a:ln>
        </p:spPr>
        <p:txBody>
          <a:bodyPr>
            <a:spAutoFit/>
          </a:bodyPr>
          <a:lstStyle/>
          <a:p>
            <a:pPr>
              <a:spcBef>
                <a:spcPct val="50000"/>
              </a:spcBef>
            </a:pPr>
            <a:r>
              <a:rPr lang="en-US" sz="1600"/>
              <a:t>Boundaries and regions </a:t>
            </a:r>
            <a:r>
              <a:rPr lang="en-US" sz="1600" b="0"/>
              <a:t>in near-Venus space as measured with earlier spacecraft  </a:t>
            </a:r>
            <a:endParaRPr lang="ru-RU" sz="1600" b="0"/>
          </a:p>
        </p:txBody>
      </p:sp>
      <p:sp>
        <p:nvSpPr>
          <p:cNvPr id="2055" name="Text Box 12"/>
          <p:cNvSpPr txBox="1">
            <a:spLocks noChangeArrowheads="1"/>
          </p:cNvSpPr>
          <p:nvPr/>
        </p:nvSpPr>
        <p:spPr bwMode="auto">
          <a:xfrm>
            <a:off x="5357813" y="5715000"/>
            <a:ext cx="3635375" cy="584200"/>
          </a:xfrm>
          <a:prstGeom prst="rect">
            <a:avLst/>
          </a:prstGeom>
          <a:noFill/>
          <a:ln w="9525">
            <a:noFill/>
            <a:miter lim="800000"/>
            <a:headEnd/>
            <a:tailEnd/>
          </a:ln>
        </p:spPr>
        <p:txBody>
          <a:bodyPr>
            <a:spAutoFit/>
          </a:bodyPr>
          <a:lstStyle/>
          <a:p>
            <a:pPr>
              <a:spcBef>
                <a:spcPct val="50000"/>
              </a:spcBef>
            </a:pPr>
            <a:r>
              <a:rPr lang="en-US" sz="1600" b="0"/>
              <a:t>Ion flow characteristics along Venera-10 orbit [Vaisberg et al., 1976]</a:t>
            </a:r>
            <a:endParaRPr lang="ru-RU" sz="1600" b="0"/>
          </a:p>
        </p:txBody>
      </p:sp>
      <p:sp>
        <p:nvSpPr>
          <p:cNvPr id="2056"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2000250" y="428625"/>
            <a:ext cx="5033963" cy="579438"/>
          </a:xfrm>
          <a:prstGeom prst="rect">
            <a:avLst/>
          </a:prstGeom>
          <a:noFill/>
          <a:ln w="9525">
            <a:noFill/>
            <a:miter lim="800000"/>
            <a:headEnd/>
            <a:tailEnd/>
          </a:ln>
        </p:spPr>
        <p:txBody>
          <a:bodyPr>
            <a:spAutoFit/>
          </a:bodyPr>
          <a:lstStyle/>
          <a:p>
            <a:pPr>
              <a:spcBef>
                <a:spcPct val="50000"/>
              </a:spcBef>
            </a:pPr>
            <a:r>
              <a:rPr lang="en-US" sz="3200" i="1">
                <a:solidFill>
                  <a:srgbClr val="003366"/>
                </a:solidFill>
                <a:latin typeface="Arial" charset="0"/>
              </a:rPr>
              <a:t>Obstacle on the dayside</a:t>
            </a:r>
            <a:endParaRPr lang="ru-RU" sz="3200" i="1">
              <a:solidFill>
                <a:srgbClr val="003366"/>
              </a:solidFill>
              <a:latin typeface="Arial" charset="0"/>
            </a:endParaRPr>
          </a:p>
        </p:txBody>
      </p:sp>
      <p:graphicFrame>
        <p:nvGraphicFramePr>
          <p:cNvPr id="3074" name="Object 3"/>
          <p:cNvGraphicFramePr>
            <a:graphicFrameLocks noChangeAspect="1"/>
          </p:cNvGraphicFramePr>
          <p:nvPr/>
        </p:nvGraphicFramePr>
        <p:xfrm>
          <a:off x="714375" y="2071688"/>
          <a:ext cx="3429000" cy="2124075"/>
        </p:xfrm>
        <a:graphic>
          <a:graphicData uri="http://schemas.openxmlformats.org/presentationml/2006/ole">
            <p:oleObj spid="_x0000_s3074" name="Image" r:id="rId3" imgW="10005961" imgH="6196721" progId="Photoshop.Image.9">
              <p:embed/>
            </p:oleObj>
          </a:graphicData>
        </a:graphic>
      </p:graphicFrame>
      <p:pic>
        <p:nvPicPr>
          <p:cNvPr id="3076" name="Picture 10" descr="mars3_iki"/>
          <p:cNvPicPr>
            <a:picLocks noChangeAspect="1" noChangeArrowheads="1"/>
          </p:cNvPicPr>
          <p:nvPr/>
        </p:nvPicPr>
        <p:blipFill>
          <a:blip r:embed="rId4" cstate="print"/>
          <a:srcRect/>
          <a:stretch>
            <a:fillRect/>
          </a:stretch>
        </p:blipFill>
        <p:spPr bwMode="auto">
          <a:xfrm>
            <a:off x="7667625" y="333375"/>
            <a:ext cx="1149350" cy="687388"/>
          </a:xfrm>
          <a:prstGeom prst="rect">
            <a:avLst/>
          </a:prstGeom>
          <a:noFill/>
          <a:ln w="9525">
            <a:noFill/>
            <a:miter lim="800000"/>
            <a:headEnd/>
            <a:tailEnd/>
          </a:ln>
        </p:spPr>
      </p:pic>
      <p:sp>
        <p:nvSpPr>
          <p:cNvPr id="3077" name="Text Box 11"/>
          <p:cNvSpPr txBox="1">
            <a:spLocks noChangeArrowheads="1"/>
          </p:cNvSpPr>
          <p:nvPr/>
        </p:nvSpPr>
        <p:spPr bwMode="auto">
          <a:xfrm>
            <a:off x="4500563" y="2143125"/>
            <a:ext cx="4214812" cy="1816100"/>
          </a:xfrm>
          <a:prstGeom prst="rect">
            <a:avLst/>
          </a:prstGeom>
          <a:noFill/>
          <a:ln w="9525">
            <a:noFill/>
            <a:miter lim="800000"/>
            <a:headEnd/>
            <a:tailEnd/>
          </a:ln>
        </p:spPr>
        <p:txBody>
          <a:bodyPr>
            <a:spAutoFit/>
          </a:bodyPr>
          <a:lstStyle/>
          <a:p>
            <a:pPr>
              <a:spcBef>
                <a:spcPct val="50000"/>
              </a:spcBef>
            </a:pPr>
            <a:r>
              <a:rPr lang="en-US" sz="1600" b="0"/>
              <a:t>Dayside obstacle crossing at Mars by Mars-2: comparison of magnetic field pressure with plasma pressure</a:t>
            </a:r>
            <a:r>
              <a:rPr lang="en-US" sz="1600"/>
              <a:t>.  Arrow indicates where plasma adds to total plasma balance in obstacle. </a:t>
            </a:r>
            <a:r>
              <a:rPr lang="en-US" sz="1600" b="0"/>
              <a:t>Magnetic field data courtesy Sh.Dolginov, ion data O.Vaisberg, electron data courtesy K.Gringauz. </a:t>
            </a:r>
            <a:endParaRPr lang="ru-RU" sz="1600" b="0"/>
          </a:p>
        </p:txBody>
      </p:sp>
      <p:sp>
        <p:nvSpPr>
          <p:cNvPr id="3078" name="Line 19"/>
          <p:cNvSpPr>
            <a:spLocks noChangeShapeType="1"/>
          </p:cNvSpPr>
          <p:nvPr/>
        </p:nvSpPr>
        <p:spPr bwMode="auto">
          <a:xfrm flipH="1">
            <a:off x="3643313" y="1785938"/>
            <a:ext cx="685800" cy="457200"/>
          </a:xfrm>
          <a:prstGeom prst="line">
            <a:avLst/>
          </a:prstGeom>
          <a:noFill/>
          <a:ln w="57150">
            <a:solidFill>
              <a:srgbClr val="FF0000"/>
            </a:solidFill>
            <a:round/>
            <a:headEnd/>
            <a:tailEnd type="triangle" w="med" len="med"/>
          </a:ln>
        </p:spPr>
        <p:txBody>
          <a:bodyPr/>
          <a:lstStyle/>
          <a:p>
            <a:endParaRPr lang="ru-RU"/>
          </a:p>
        </p:txBody>
      </p:sp>
      <p:sp>
        <p:nvSpPr>
          <p:cNvPr id="3079" name="TextBox 9"/>
          <p:cNvSpPr txBox="1">
            <a:spLocks noChangeArrowheads="1"/>
          </p:cNvSpPr>
          <p:nvPr/>
        </p:nvSpPr>
        <p:spPr bwMode="auto">
          <a:xfrm>
            <a:off x="500063" y="1143000"/>
            <a:ext cx="7929562" cy="584200"/>
          </a:xfrm>
          <a:prstGeom prst="rect">
            <a:avLst/>
          </a:prstGeom>
          <a:noFill/>
          <a:ln w="9525">
            <a:noFill/>
            <a:miter lim="800000"/>
            <a:headEnd/>
            <a:tailEnd/>
          </a:ln>
        </p:spPr>
        <p:txBody>
          <a:bodyPr>
            <a:spAutoFit/>
          </a:bodyPr>
          <a:lstStyle/>
          <a:p>
            <a:r>
              <a:rPr lang="en-US" sz="1600" b="0"/>
              <a:t>Computer simulation of solar wind interaction with Venus [Lipatov, 1978] : </a:t>
            </a:r>
            <a:r>
              <a:rPr lang="en-US" sz="1600"/>
              <a:t>magnetic barrier forms on the dayside</a:t>
            </a:r>
            <a:endParaRPr lang="ru-RU" sz="1600"/>
          </a:p>
        </p:txBody>
      </p:sp>
      <p:pic>
        <p:nvPicPr>
          <p:cNvPr id="3080" name="Picture 10" descr="D:\Publications\Mars-Venus\Scans of Publications\Venus\1983-Russell-Vaisberg-book\Figures\fig12.gif"/>
          <p:cNvPicPr>
            <a:picLocks noChangeAspect="1" noChangeArrowheads="1"/>
          </p:cNvPicPr>
          <p:nvPr/>
        </p:nvPicPr>
        <p:blipFill>
          <a:blip r:embed="rId5" cstate="print"/>
          <a:srcRect/>
          <a:stretch>
            <a:fillRect/>
          </a:stretch>
        </p:blipFill>
        <p:spPr bwMode="auto">
          <a:xfrm>
            <a:off x="4786313" y="4214813"/>
            <a:ext cx="3943350" cy="2095500"/>
          </a:xfrm>
          <a:prstGeom prst="rect">
            <a:avLst/>
          </a:prstGeom>
          <a:noFill/>
          <a:ln w="9525">
            <a:noFill/>
            <a:miter lim="800000"/>
            <a:headEnd/>
            <a:tailEnd/>
          </a:ln>
        </p:spPr>
      </p:pic>
      <p:sp>
        <p:nvSpPr>
          <p:cNvPr id="3081" name="TextBox 11"/>
          <p:cNvSpPr txBox="1">
            <a:spLocks noChangeArrowheads="1"/>
          </p:cNvSpPr>
          <p:nvPr/>
        </p:nvSpPr>
        <p:spPr bwMode="auto">
          <a:xfrm>
            <a:off x="571500" y="4714875"/>
            <a:ext cx="3786188" cy="1323975"/>
          </a:xfrm>
          <a:prstGeom prst="rect">
            <a:avLst/>
          </a:prstGeom>
          <a:noFill/>
          <a:ln w="9525">
            <a:noFill/>
            <a:miter lim="800000"/>
            <a:headEnd/>
            <a:tailEnd/>
          </a:ln>
        </p:spPr>
        <p:txBody>
          <a:bodyPr>
            <a:spAutoFit/>
          </a:bodyPr>
          <a:lstStyle/>
          <a:p>
            <a:r>
              <a:rPr lang="en-US" sz="1600" b="0"/>
              <a:t>Magnetic field strength and electron density for the three PVO passes [Russell and Vaisberg, 1983]. Changes of </a:t>
            </a:r>
            <a:r>
              <a:rPr lang="en-US" sz="1600"/>
              <a:t>magnetic barrier </a:t>
            </a:r>
            <a:r>
              <a:rPr lang="en-US" sz="1600" b="0"/>
              <a:t>and ionosphere with increasing solar wind pressure. </a:t>
            </a:r>
            <a:r>
              <a:rPr lang="en-US" sz="1600"/>
              <a:t> </a:t>
            </a:r>
            <a:endParaRPr lang="ru-RU" sz="1600"/>
          </a:p>
        </p:txBody>
      </p:sp>
      <p:sp>
        <p:nvSpPr>
          <p:cNvPr id="3082"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
        <p:nvSpPr>
          <p:cNvPr id="3083" name="Номер слайда 5"/>
          <p:cNvSpPr txBox="1">
            <a:spLocks/>
          </p:cNvSpPr>
          <p:nvPr/>
        </p:nvSpPr>
        <p:spPr bwMode="auto">
          <a:xfrm>
            <a:off x="6572250" y="6400800"/>
            <a:ext cx="1905000" cy="457200"/>
          </a:xfrm>
          <a:prstGeom prst="rect">
            <a:avLst/>
          </a:prstGeom>
          <a:noFill/>
          <a:ln w="9525">
            <a:noFill/>
            <a:miter lim="800000"/>
            <a:headEnd/>
            <a:tailEnd/>
          </a:ln>
        </p:spPr>
        <p:txBody>
          <a:bodyPr/>
          <a:lstStyle/>
          <a:p>
            <a:pPr algn="r"/>
            <a:fld id="{A269E953-144A-4D3F-B328-0B8FD025F425}" type="slidenum">
              <a:rPr lang="ru-RU" sz="1400" b="0"/>
              <a:pPr algn="r"/>
              <a:t>8</a:t>
            </a:fld>
            <a:endParaRPr lang="ru-RU" sz="1400" b="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5"/>
          <p:cNvSpPr>
            <a:spLocks noGrp="1"/>
          </p:cNvSpPr>
          <p:nvPr>
            <p:ph type="sldNum" sz="quarter" idx="12"/>
          </p:nvPr>
        </p:nvSpPr>
        <p:spPr>
          <a:noFill/>
        </p:spPr>
        <p:txBody>
          <a:bodyPr/>
          <a:lstStyle/>
          <a:p>
            <a:fld id="{893EA563-CE64-410E-B667-47261C3D5389}" type="slidenum">
              <a:rPr lang="ru-RU" smtClean="0"/>
              <a:pPr/>
              <a:t>9</a:t>
            </a:fld>
            <a:endParaRPr lang="ru-RU" smtClean="0"/>
          </a:p>
        </p:txBody>
      </p:sp>
      <p:sp>
        <p:nvSpPr>
          <p:cNvPr id="14339" name="Rectangle 2"/>
          <p:cNvSpPr>
            <a:spLocks noGrp="1" noChangeArrowheads="1"/>
          </p:cNvSpPr>
          <p:nvPr>
            <p:ph type="title"/>
          </p:nvPr>
        </p:nvSpPr>
        <p:spPr>
          <a:xfrm>
            <a:off x="714375" y="357188"/>
            <a:ext cx="7772400" cy="819150"/>
          </a:xfrm>
        </p:spPr>
        <p:txBody>
          <a:bodyPr/>
          <a:lstStyle/>
          <a:p>
            <a:pPr eaLnBrk="1" hangingPunct="1"/>
            <a:r>
              <a:rPr lang="en-US" sz="3200" b="1" i="1" smtClean="0">
                <a:solidFill>
                  <a:srgbClr val="006699"/>
                </a:solidFill>
                <a:latin typeface="Arial" charset="0"/>
              </a:rPr>
              <a:t>Induced magnetic tail</a:t>
            </a:r>
            <a:endParaRPr lang="ru-RU" sz="3200" b="1" i="1" smtClean="0">
              <a:solidFill>
                <a:srgbClr val="006699"/>
              </a:solidFill>
              <a:latin typeface="Arial" charset="0"/>
            </a:endParaRPr>
          </a:p>
        </p:txBody>
      </p:sp>
      <p:pic>
        <p:nvPicPr>
          <p:cNvPr id="14340" name="Рисунок 5"/>
          <p:cNvPicPr>
            <a:picLocks noChangeAspect="1" noChangeArrowheads="1"/>
          </p:cNvPicPr>
          <p:nvPr/>
        </p:nvPicPr>
        <p:blipFill>
          <a:blip r:embed="rId2" cstate="print"/>
          <a:srcRect/>
          <a:stretch>
            <a:fillRect/>
          </a:stretch>
        </p:blipFill>
        <p:spPr bwMode="auto">
          <a:xfrm>
            <a:off x="785813" y="1357313"/>
            <a:ext cx="2465387" cy="4214812"/>
          </a:xfrm>
          <a:prstGeom prst="rect">
            <a:avLst/>
          </a:prstGeom>
          <a:noFill/>
          <a:ln w="9525">
            <a:noFill/>
            <a:miter lim="800000"/>
            <a:headEnd/>
            <a:tailEnd/>
          </a:ln>
        </p:spPr>
      </p:pic>
      <p:sp>
        <p:nvSpPr>
          <p:cNvPr id="14341" name="TextBox 7"/>
          <p:cNvSpPr txBox="1">
            <a:spLocks noChangeArrowheads="1"/>
          </p:cNvSpPr>
          <p:nvPr/>
        </p:nvSpPr>
        <p:spPr bwMode="auto">
          <a:xfrm>
            <a:off x="3571875" y="1357313"/>
            <a:ext cx="4929188" cy="1570037"/>
          </a:xfrm>
          <a:prstGeom prst="rect">
            <a:avLst/>
          </a:prstGeom>
          <a:noFill/>
          <a:ln w="9525">
            <a:noFill/>
            <a:miter lim="800000"/>
            <a:headEnd/>
            <a:tailEnd/>
          </a:ln>
        </p:spPr>
        <p:txBody>
          <a:bodyPr>
            <a:spAutoFit/>
          </a:bodyPr>
          <a:lstStyle/>
          <a:p>
            <a:r>
              <a:rPr lang="en-US" sz="1600"/>
              <a:t>Magnetic field orientation in the tail</a:t>
            </a:r>
            <a:r>
              <a:rPr lang="en-US" sz="1600" b="0"/>
              <a:t>: (a) </a:t>
            </a:r>
            <a:r>
              <a:rPr lang="ru-RU" sz="1600" b="0"/>
              <a:t>Вх</a:t>
            </a:r>
            <a:r>
              <a:rPr lang="en-US" sz="1600" b="0"/>
              <a:t> component of Venusian tail magnetic field in coordinate system V</a:t>
            </a:r>
            <a:r>
              <a:rPr lang="ru-RU" sz="1600" b="0"/>
              <a:t>-</a:t>
            </a:r>
            <a:r>
              <a:rPr lang="en-US" sz="1600" b="0"/>
              <a:t>B</a:t>
            </a:r>
            <a:r>
              <a:rPr lang="ru-RU" sz="1600" b="0"/>
              <a:t> (</a:t>
            </a:r>
            <a:r>
              <a:rPr lang="en-US" sz="1600" b="0"/>
              <a:t>solar wind velocity V</a:t>
            </a:r>
            <a:r>
              <a:rPr lang="ru-RU" sz="1600" b="0"/>
              <a:t> </a:t>
            </a:r>
            <a:r>
              <a:rPr lang="en-US" sz="1600" b="0"/>
              <a:t>directed out of viewing plane, IMF transverse component is along Y axis)</a:t>
            </a:r>
            <a:r>
              <a:rPr lang="ru-RU" sz="1600" b="0"/>
              <a:t> [</a:t>
            </a:r>
            <a:r>
              <a:rPr lang="en-US" sz="1600" b="0"/>
              <a:t>Yerospehnko</a:t>
            </a:r>
            <a:r>
              <a:rPr lang="ru-RU" sz="1600" b="0"/>
              <a:t>, 1979]. (</a:t>
            </a:r>
            <a:r>
              <a:rPr lang="en-US" sz="1600" b="0"/>
              <a:t>b</a:t>
            </a:r>
            <a:r>
              <a:rPr lang="ru-RU" sz="1600" b="0"/>
              <a:t>)  </a:t>
            </a:r>
            <a:r>
              <a:rPr lang="en-US" sz="1600" b="0"/>
              <a:t>magnetic field vectors in plane (V, VxB)</a:t>
            </a:r>
            <a:r>
              <a:rPr lang="ru-RU" sz="1600" b="0"/>
              <a:t> [</a:t>
            </a:r>
            <a:r>
              <a:rPr lang="en-US" sz="1600" b="0"/>
              <a:t>Dolginov et al</a:t>
            </a:r>
            <a:r>
              <a:rPr lang="ru-RU" sz="1600" b="0"/>
              <a:t>., 1981]</a:t>
            </a:r>
          </a:p>
        </p:txBody>
      </p:sp>
      <p:pic>
        <p:nvPicPr>
          <p:cNvPr id="14342" name="Рисунок 11"/>
          <p:cNvPicPr>
            <a:picLocks noChangeAspect="1" noChangeArrowheads="1"/>
          </p:cNvPicPr>
          <p:nvPr/>
        </p:nvPicPr>
        <p:blipFill>
          <a:blip r:embed="rId3" cstate="print"/>
          <a:srcRect/>
          <a:stretch>
            <a:fillRect/>
          </a:stretch>
        </p:blipFill>
        <p:spPr bwMode="auto">
          <a:xfrm>
            <a:off x="4857750" y="3059113"/>
            <a:ext cx="2449513" cy="2655887"/>
          </a:xfrm>
          <a:prstGeom prst="rect">
            <a:avLst/>
          </a:prstGeom>
          <a:noFill/>
          <a:ln w="9525">
            <a:noFill/>
            <a:miter lim="800000"/>
            <a:headEnd/>
            <a:tailEnd/>
          </a:ln>
        </p:spPr>
      </p:pic>
      <p:sp>
        <p:nvSpPr>
          <p:cNvPr id="14343" name="TextBox 12"/>
          <p:cNvSpPr txBox="1">
            <a:spLocks noChangeArrowheads="1"/>
          </p:cNvSpPr>
          <p:nvPr/>
        </p:nvSpPr>
        <p:spPr bwMode="auto">
          <a:xfrm>
            <a:off x="4000500" y="5786438"/>
            <a:ext cx="4714875" cy="584200"/>
          </a:xfrm>
          <a:prstGeom prst="rect">
            <a:avLst/>
          </a:prstGeom>
          <a:noFill/>
          <a:ln w="9525">
            <a:noFill/>
            <a:miter lim="800000"/>
            <a:headEnd/>
            <a:tailEnd/>
          </a:ln>
        </p:spPr>
        <p:txBody>
          <a:bodyPr>
            <a:spAutoFit/>
          </a:bodyPr>
          <a:lstStyle/>
          <a:p>
            <a:r>
              <a:rPr lang="en-US" sz="1600"/>
              <a:t>Classic induced tail: </a:t>
            </a:r>
            <a:r>
              <a:rPr lang="en-US" sz="1600" b="0"/>
              <a:t>Venera-10 pass on 11.21.1985 shows two lobes and central plasma sheet.</a:t>
            </a:r>
            <a:endParaRPr lang="ru-RU" sz="1600" b="0"/>
          </a:p>
        </p:txBody>
      </p:sp>
      <p:sp>
        <p:nvSpPr>
          <p:cNvPr id="14344" name="Text Box 3"/>
          <p:cNvSpPr txBox="1">
            <a:spLocks noChangeArrowheads="1"/>
          </p:cNvSpPr>
          <p:nvPr/>
        </p:nvSpPr>
        <p:spPr bwMode="auto">
          <a:xfrm>
            <a:off x="214313" y="6357938"/>
            <a:ext cx="4714875" cy="461962"/>
          </a:xfrm>
          <a:prstGeom prst="rect">
            <a:avLst/>
          </a:prstGeom>
          <a:noFill/>
          <a:ln w="9525">
            <a:noFill/>
            <a:miter lim="800000"/>
            <a:headEnd/>
            <a:tailEnd/>
          </a:ln>
        </p:spPr>
        <p:txBody>
          <a:bodyPr>
            <a:spAutoFit/>
          </a:bodyPr>
          <a:lstStyle/>
          <a:p>
            <a:r>
              <a:rPr lang="en-US" sz="1200"/>
              <a:t>The third Moscow International Solar System Symposium (3M-S3)</a:t>
            </a:r>
            <a:endParaRPr lang="ru-RU" sz="1200"/>
          </a:p>
          <a:p>
            <a:r>
              <a:rPr lang="en-US" sz="1200"/>
              <a:t>October 8 - 12, 2012, Moscow, Russia</a:t>
            </a:r>
            <a:endParaRPr lang="ru-RU" sz="1200"/>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1"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1"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3288</TotalTime>
  <Words>1546</Words>
  <Application>Microsoft Office PowerPoint</Application>
  <PresentationFormat>Экран (4:3)</PresentationFormat>
  <Paragraphs>149</Paragraphs>
  <Slides>16</Slides>
  <Notes>1</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2</vt:i4>
      </vt:variant>
      <vt:variant>
        <vt:lpstr>Заголовки слайдов</vt:lpstr>
      </vt:variant>
      <vt:variant>
        <vt:i4>16</vt:i4>
      </vt:variant>
    </vt:vector>
  </HeadingPairs>
  <TitlesOfParts>
    <vt:vector size="23" baseType="lpstr">
      <vt:lpstr>Times New Roman</vt:lpstr>
      <vt:lpstr>Arial</vt:lpstr>
      <vt:lpstr>Arial Unicode MS</vt:lpstr>
      <vt:lpstr>Calibri</vt:lpstr>
      <vt:lpstr>Оформление по умолчанию</vt:lpstr>
      <vt:lpstr>Adobe Photoshop Image</vt:lpstr>
      <vt:lpstr>Фотография Microsoft Photo Editor 3.0</vt:lpstr>
      <vt:lpstr>Слайд 1</vt:lpstr>
      <vt:lpstr>First Mars probe Mars-1</vt:lpstr>
      <vt:lpstr>Слайд 3</vt:lpstr>
      <vt:lpstr>Слайд 4</vt:lpstr>
      <vt:lpstr>Слайд 5</vt:lpstr>
      <vt:lpstr>Слайд 6</vt:lpstr>
      <vt:lpstr>Слайд 7</vt:lpstr>
      <vt:lpstr>Слайд 8</vt:lpstr>
      <vt:lpstr>Induced magnetic tail</vt:lpstr>
      <vt:lpstr>Слайд 10</vt:lpstr>
      <vt:lpstr>Слайд 11</vt:lpstr>
      <vt:lpstr>Слайд 12</vt:lpstr>
      <vt:lpstr>Formation of induced magnetosphere</vt:lpstr>
      <vt:lpstr>Слайд 14</vt:lpstr>
      <vt:lpstr>Other escape components</vt:lpstr>
      <vt:lpstr>Conclusions and open issues</vt:lpstr>
    </vt:vector>
  </TitlesOfParts>
  <Company>COMCOR-TV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Oleg Vaisberg</dc:creator>
  <cp:lastModifiedBy>Оксана</cp:lastModifiedBy>
  <cp:revision>184</cp:revision>
  <dcterms:created xsi:type="dcterms:W3CDTF">2006-09-16T10:52:41Z</dcterms:created>
  <dcterms:modified xsi:type="dcterms:W3CDTF">2012-10-25T14:01:03Z</dcterms:modified>
</cp:coreProperties>
</file>