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76" r:id="rId2"/>
    <p:sldId id="286" r:id="rId3"/>
    <p:sldId id="272" r:id="rId4"/>
    <p:sldId id="277" r:id="rId5"/>
    <p:sldId id="287" r:id="rId6"/>
    <p:sldId id="285" r:id="rId7"/>
    <p:sldId id="283" r:id="rId8"/>
    <p:sldId id="288" r:id="rId9"/>
    <p:sldId id="290" r:id="rId10"/>
    <p:sldId id="291" r:id="rId11"/>
    <p:sldId id="292" r:id="rId12"/>
    <p:sldId id="293" r:id="rId13"/>
    <p:sldId id="289" r:id="rId14"/>
    <p:sldId id="294" r:id="rId15"/>
    <p:sldId id="295" r:id="rId16"/>
  </p:sldIdLst>
  <p:sldSz cx="9144000" cy="6858000" type="screen4x3"/>
  <p:notesSz cx="7102475" cy="102314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FFFF"/>
    <a:srgbClr val="FFFF00"/>
    <a:srgbClr val="FF0000"/>
    <a:srgbClr val="0099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18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ru-RU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8675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8675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9FF71EC4-E08E-4C1C-AB80-A8287BC66A7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FABD7-5D2C-4FCC-A3F0-72850C9F2AF7}" type="slidenum">
              <a:rPr lang="ru-RU"/>
              <a:pPr/>
              <a:t>3</a:t>
            </a:fld>
            <a:endParaRPr lang="ru-RU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3250" cy="46037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3BF6B-F13D-4CE9-BF5F-55D848854DC2}" type="slidenum">
              <a:rPr lang="ru-RU"/>
              <a:pPr/>
              <a:t>9</a:t>
            </a:fld>
            <a:endParaRPr lang="ru-RU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3250" cy="46037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559FB-F0DC-4DE7-B39E-53C9DE44AF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3572D-16FF-403F-ADB6-618445F4F7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C43F1-AE7B-4475-A27A-3B36889927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68FE1-F725-4427-AFE5-F77BFBDA3C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00F55-2B6E-4F77-A132-81AD78B375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67C48-072E-440F-80F5-8BB87C0CDA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FF637-1731-4309-B887-BE578CB24D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59187-92F4-46D8-B67B-E809339A81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C41BB-CEE6-45C8-9CAB-FCA99A2F2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CAE4C-8C70-4D18-9BFC-FBF714BC28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BF5F6-C0AA-4C22-A511-CF1FFEBCE7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 useBgFill="1"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8380A4-F4A0-4748-A691-EEDCB15C017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oact.inaf.it/wso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44450"/>
            <a:ext cx="9324975" cy="4205288"/>
          </a:xfrm>
          <a:prstGeom prst="rect">
            <a:avLst/>
          </a:prstGeom>
          <a:solidFill>
            <a:schemeClr val="bg1">
              <a:alpha val="49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u="sng"/>
              <a:t>Monitoring of Solar system planets and detection of exoplanets by space telescopes Planetary Monitoring and Stellar Patrol</a:t>
            </a:r>
          </a:p>
          <a:p>
            <a:pPr algn="ctr"/>
            <a:endParaRPr lang="ru-RU" sz="2000" b="1" u="sng"/>
          </a:p>
          <a:p>
            <a:pPr algn="ctr"/>
            <a:endParaRPr lang="ru-RU" sz="2000" b="1" u="sng"/>
          </a:p>
          <a:p>
            <a:pPr algn="ctr"/>
            <a:endParaRPr lang="en-US" sz="2000" b="1" u="sng"/>
          </a:p>
          <a:p>
            <a:r>
              <a:rPr lang="ru-RU" sz="2000" b="1"/>
              <a:t>A.</a:t>
            </a:r>
            <a:r>
              <a:rPr lang="ru-RU" sz="1400" b="1"/>
              <a:t> </a:t>
            </a:r>
            <a:r>
              <a:rPr lang="ru-RU" sz="2000" b="1"/>
              <a:t>Tavrov, A. Kiselev, I. Vinogrdov, V. Ananjeva , </a:t>
            </a:r>
            <a:r>
              <a:rPr lang="en-US" sz="2000" b="1"/>
              <a:t/>
            </a:r>
            <a:br>
              <a:rPr lang="en-US" sz="2000" b="1"/>
            </a:br>
            <a:r>
              <a:rPr lang="ru-RU" sz="2000" b="1"/>
              <a:t>V. Gnedykh, N. Sanko, L. Ksanfomaliti, O. Koravlev</a:t>
            </a:r>
          </a:p>
          <a:p>
            <a:endParaRPr lang="ru-RU" sz="2000" b="1"/>
          </a:p>
          <a:p>
            <a:endParaRPr lang="ru-RU" sz="2000" b="1"/>
          </a:p>
          <a:p>
            <a:r>
              <a:rPr lang="ru-RU" sz="2000" b="1" i="1"/>
              <a:t>	    Space Research Institute</a:t>
            </a:r>
            <a:r>
              <a:rPr lang="en-US" sz="2000" b="1" i="1"/>
              <a:t> of RAS</a:t>
            </a:r>
            <a:endParaRPr lang="ru-RU" sz="2000" b="1" i="1"/>
          </a:p>
          <a:p>
            <a:endParaRPr lang="ru-RU" sz="1400" b="1" i="1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6911975" y="1628775"/>
          <a:ext cx="2339975" cy="1585913"/>
        </p:xfrm>
        <a:graphic>
          <a:graphicData uri="http://schemas.openxmlformats.org/presentationml/2006/ole">
            <p:oleObj spid="_x0000_s35845" name="Image" r:id="rId3" imgW="2194750" imgH="1249524" progId="Photoshop.Image.6">
              <p:embed/>
            </p:oleObj>
          </a:graphicData>
        </a:graphic>
      </p:graphicFrame>
      <p:pic>
        <p:nvPicPr>
          <p:cNvPr id="35848" name="Picture 8" descr="moro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163"/>
            <a:ext cx="2484438" cy="2428875"/>
          </a:xfrm>
          <a:prstGeom prst="rect">
            <a:avLst/>
          </a:prstGeom>
          <a:noFill/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6491288"/>
            <a:ext cx="2698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i="1"/>
              <a:t>Moroz V</a:t>
            </a:r>
            <a:r>
              <a:rPr lang="ru-RU" b="1" i="1"/>
              <a:t>. </a:t>
            </a:r>
            <a:r>
              <a:rPr lang="en-US" b="1" i="1"/>
              <a:t>I</a:t>
            </a:r>
            <a:r>
              <a:rPr lang="ru-RU" b="1" i="1"/>
              <a:t>.</a:t>
            </a:r>
            <a:r>
              <a:rPr lang="ru-RU"/>
              <a:t> 1931—2004 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71438" y="2781300"/>
            <a:ext cx="1547812" cy="28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58788" y="7938"/>
            <a:ext cx="8278812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Stellar Patrol – a 1.5 m.</a:t>
            </a:r>
          </a:p>
          <a:p>
            <a:pPr algn="ctr"/>
            <a:r>
              <a:rPr lang="en-US" sz="3200" b="1">
                <a:solidFill>
                  <a:schemeClr val="accent2"/>
                </a:solidFill>
              </a:rPr>
              <a:t>orbital observatory:</a:t>
            </a:r>
            <a:r>
              <a:rPr lang="en-US" sz="3200"/>
              <a:t> </a:t>
            </a:r>
            <a:r>
              <a:rPr lang="en-US" sz="3200" b="1" u="sng"/>
              <a:t>telescope parameters</a:t>
            </a:r>
            <a:endParaRPr lang="ru-RU" sz="3200" b="1" u="sng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95288" y="1125538"/>
            <a:ext cx="8424862" cy="4473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b="1"/>
              <a:t> mass 500 kg</a:t>
            </a:r>
          </a:p>
          <a:p>
            <a:pPr>
              <a:buFontTx/>
              <a:buChar char="•"/>
            </a:pPr>
            <a:r>
              <a:rPr lang="en-US" sz="2400" b="1"/>
              <a:t> 1.5 meter primary mirror diameter telescope</a:t>
            </a:r>
          </a:p>
          <a:p>
            <a:pPr>
              <a:buFontTx/>
              <a:buChar char="•"/>
            </a:pPr>
            <a:r>
              <a:rPr lang="en-US" sz="2400" b="1"/>
              <a:t> axial Ritchie Ch </a:t>
            </a:r>
            <a:r>
              <a:rPr lang="en-US" b="1"/>
              <a:t>instruments planetary ~ 1 arc. min</a:t>
            </a:r>
            <a:r>
              <a:rPr lang="en-US"/>
              <a:t> </a:t>
            </a:r>
            <a:r>
              <a:rPr lang="en-US" sz="2400" b="1"/>
              <a:t>rétien optical scheme </a:t>
            </a:r>
            <a:r>
              <a:rPr lang="en-US" sz="2400" b="1">
                <a:solidFill>
                  <a:schemeClr val="accent1"/>
                </a:solidFill>
              </a:rPr>
              <a:t>or other</a:t>
            </a:r>
          </a:p>
          <a:p>
            <a:pPr>
              <a:buFontTx/>
              <a:buChar char="•"/>
            </a:pPr>
            <a:r>
              <a:rPr lang="en-US" sz="2400" b="1"/>
              <a:t> wavelengths range: </a:t>
            </a:r>
            <a:r>
              <a:rPr lang="el-GR" sz="2400" b="1">
                <a:cs typeface="Arial" charset="0"/>
              </a:rPr>
              <a:t>λ</a:t>
            </a:r>
            <a:r>
              <a:rPr lang="en-US" sz="2400" b="1">
                <a:cs typeface="Arial" charset="0"/>
              </a:rPr>
              <a:t>=0.25..3 µm</a:t>
            </a:r>
          </a:p>
          <a:p>
            <a:pPr>
              <a:buFontTx/>
              <a:buChar char="•"/>
            </a:pPr>
            <a:r>
              <a:rPr lang="en-US" sz="2400" b="1">
                <a:cs typeface="Arial" charset="0"/>
              </a:rPr>
              <a:t> field of view: </a:t>
            </a:r>
          </a:p>
          <a:p>
            <a:pPr lvl="3">
              <a:buFontTx/>
              <a:buChar char="•"/>
            </a:pPr>
            <a:r>
              <a:rPr lang="en-US" sz="2400" b="1">
                <a:cs typeface="Arial" charset="0"/>
              </a:rPr>
              <a:t> telescope </a:t>
            </a:r>
            <a:r>
              <a:rPr lang="en-US" sz="2400" b="1"/>
              <a:t>~</a:t>
            </a:r>
            <a:r>
              <a:rPr lang="en-US" sz="2400"/>
              <a:t> </a:t>
            </a:r>
            <a:r>
              <a:rPr lang="en-US" sz="2400" b="1">
                <a:cs typeface="Arial" charset="0"/>
              </a:rPr>
              <a:t>2 arc. min</a:t>
            </a:r>
          </a:p>
          <a:p>
            <a:pPr lvl="3">
              <a:buFontTx/>
              <a:buChar char="•"/>
            </a:pPr>
            <a:r>
              <a:rPr lang="en-US" sz="2400" b="1">
                <a:cs typeface="Arial" charset="0"/>
              </a:rPr>
              <a:t> instruments planetary ~ 1 arc. min</a:t>
            </a:r>
          </a:p>
          <a:p>
            <a:pPr lvl="3">
              <a:buFontTx/>
              <a:buChar char="•"/>
            </a:pPr>
            <a:r>
              <a:rPr lang="en-US" sz="2400" b="1">
                <a:cs typeface="Arial" charset="0"/>
              </a:rPr>
              <a:t> instruments exoplanetary ~ 1 arc. sec</a:t>
            </a:r>
          </a:p>
          <a:p>
            <a:pPr>
              <a:buFontTx/>
              <a:buChar char="•"/>
            </a:pPr>
            <a:r>
              <a:rPr lang="en-US" sz="2400" b="1"/>
              <a:t> telescope length </a:t>
            </a:r>
            <a:r>
              <a:rPr lang="en-US" sz="2400" b="1">
                <a:cs typeface="Arial" charset="0"/>
              </a:rPr>
              <a:t>~ </a:t>
            </a:r>
            <a:r>
              <a:rPr lang="en-US" sz="2400" b="1"/>
              <a:t>5 m</a:t>
            </a:r>
          </a:p>
          <a:p>
            <a:pPr>
              <a:buFontTx/>
              <a:buChar char="•"/>
            </a:pPr>
            <a:r>
              <a:rPr lang="en-US" sz="2400" b="1"/>
              <a:t> Orbit                                                        under study</a:t>
            </a:r>
          </a:p>
          <a:p>
            <a:pPr>
              <a:buFontTx/>
              <a:buChar char="•"/>
            </a:pPr>
            <a:r>
              <a:rPr lang="en-US" sz="2400" b="1"/>
              <a:t> lifetime 5…7 years</a:t>
            </a:r>
            <a:r>
              <a:rPr lang="en-US" sz="2000" b="1"/>
              <a:t> </a:t>
            </a: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575" y="5157788"/>
            <a:ext cx="3778250" cy="2257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5092700"/>
            <a:ext cx="3240088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395288" y="1125538"/>
            <a:ext cx="8424862" cy="4473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b="1"/>
              <a:t> mass 500 kg</a:t>
            </a:r>
          </a:p>
          <a:p>
            <a:pPr>
              <a:buFontTx/>
              <a:buChar char="•"/>
            </a:pPr>
            <a:r>
              <a:rPr lang="en-US" sz="2400" b="1"/>
              <a:t> 1.5 meter primary mirror diameter telescope</a:t>
            </a:r>
          </a:p>
          <a:p>
            <a:pPr>
              <a:buFontTx/>
              <a:buChar char="•"/>
            </a:pPr>
            <a:r>
              <a:rPr lang="en-US" sz="2400" b="1"/>
              <a:t> axial Ritchie Ch </a:t>
            </a:r>
            <a:r>
              <a:rPr lang="en-US" b="1"/>
              <a:t>instruments planetary ~ 1 arc. min</a:t>
            </a:r>
            <a:r>
              <a:rPr lang="en-US"/>
              <a:t> </a:t>
            </a:r>
            <a:r>
              <a:rPr lang="en-US" sz="2400" b="1"/>
              <a:t>rétien optical scheme </a:t>
            </a:r>
            <a:r>
              <a:rPr lang="en-US" sz="2400" b="1">
                <a:solidFill>
                  <a:schemeClr val="accent1"/>
                </a:solidFill>
              </a:rPr>
              <a:t>or other</a:t>
            </a:r>
          </a:p>
          <a:p>
            <a:pPr>
              <a:buFontTx/>
              <a:buChar char="•"/>
            </a:pPr>
            <a:r>
              <a:rPr lang="en-US" sz="2400" b="1"/>
              <a:t> wavelengths range: </a:t>
            </a:r>
            <a:r>
              <a:rPr lang="el-GR" sz="2400" b="1">
                <a:cs typeface="Arial" charset="0"/>
              </a:rPr>
              <a:t>λ</a:t>
            </a:r>
            <a:r>
              <a:rPr lang="en-US" sz="2400" b="1">
                <a:cs typeface="Arial" charset="0"/>
              </a:rPr>
              <a:t>=0.25..3 µm</a:t>
            </a:r>
          </a:p>
          <a:p>
            <a:pPr>
              <a:buFontTx/>
              <a:buChar char="•"/>
            </a:pPr>
            <a:r>
              <a:rPr lang="en-US" sz="2400" b="1">
                <a:cs typeface="Arial" charset="0"/>
              </a:rPr>
              <a:t> field of view: </a:t>
            </a:r>
          </a:p>
          <a:p>
            <a:pPr lvl="3">
              <a:buFontTx/>
              <a:buChar char="•"/>
            </a:pPr>
            <a:r>
              <a:rPr lang="en-US" sz="2400" b="1">
                <a:cs typeface="Arial" charset="0"/>
              </a:rPr>
              <a:t> telescope </a:t>
            </a:r>
            <a:r>
              <a:rPr lang="en-US" sz="2400" b="1"/>
              <a:t>~</a:t>
            </a:r>
            <a:r>
              <a:rPr lang="en-US" sz="2400"/>
              <a:t> </a:t>
            </a:r>
            <a:r>
              <a:rPr lang="en-US" sz="2400" b="1">
                <a:cs typeface="Arial" charset="0"/>
              </a:rPr>
              <a:t>2 arc. min</a:t>
            </a:r>
          </a:p>
          <a:p>
            <a:pPr lvl="3">
              <a:buFontTx/>
              <a:buChar char="•"/>
            </a:pPr>
            <a:r>
              <a:rPr lang="en-US" sz="2400" b="1">
                <a:cs typeface="Arial" charset="0"/>
              </a:rPr>
              <a:t> instruments planetary ~ 1 arc. min</a:t>
            </a:r>
          </a:p>
          <a:p>
            <a:pPr lvl="3">
              <a:buFontTx/>
              <a:buChar char="•"/>
            </a:pPr>
            <a:r>
              <a:rPr lang="en-US" sz="2400" b="1">
                <a:cs typeface="Arial" charset="0"/>
              </a:rPr>
              <a:t> instruments exoplanetary ~ 1 arc. sec</a:t>
            </a:r>
          </a:p>
          <a:p>
            <a:pPr>
              <a:buFontTx/>
              <a:buChar char="•"/>
            </a:pPr>
            <a:r>
              <a:rPr lang="en-US" sz="2400" b="1"/>
              <a:t> telescope length </a:t>
            </a:r>
            <a:r>
              <a:rPr lang="en-US" sz="2400" b="1">
                <a:cs typeface="Arial" charset="0"/>
              </a:rPr>
              <a:t>~ </a:t>
            </a:r>
            <a:r>
              <a:rPr lang="en-US" sz="2400" b="1"/>
              <a:t>5 m</a:t>
            </a:r>
          </a:p>
          <a:p>
            <a:pPr>
              <a:buFontTx/>
              <a:buChar char="•"/>
            </a:pPr>
            <a:r>
              <a:rPr lang="en-US" sz="2400" b="1"/>
              <a:t> Orbit                                                        under study</a:t>
            </a:r>
          </a:p>
          <a:p>
            <a:pPr>
              <a:buFontTx/>
              <a:buChar char="•"/>
            </a:pPr>
            <a:r>
              <a:rPr lang="en-US" sz="2400" b="1"/>
              <a:t> lifetime 5…7 years</a:t>
            </a:r>
            <a:r>
              <a:rPr lang="en-US" sz="20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84200" y="7938"/>
            <a:ext cx="80327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Stellar Patrol </a:t>
            </a:r>
          </a:p>
          <a:p>
            <a:pPr algn="ctr"/>
            <a:r>
              <a:rPr lang="en-US" sz="3200" b="1">
                <a:solidFill>
                  <a:schemeClr val="accent2"/>
                </a:solidFill>
              </a:rPr>
              <a:t>orbital observatory:</a:t>
            </a:r>
            <a:r>
              <a:rPr lang="en-US" sz="3200"/>
              <a:t> </a:t>
            </a:r>
            <a:r>
              <a:rPr lang="en-US" sz="3200" b="1" u="sng"/>
              <a:t>platform parameters</a:t>
            </a:r>
            <a:endParaRPr lang="ru-RU" sz="3200" b="1" u="sng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1960563"/>
            <a:ext cx="5807075" cy="1309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NAVIGTOR platform  </a:t>
            </a:r>
            <a:r>
              <a:rPr lang="en-US" sz="3200" b="1">
                <a:solidFill>
                  <a:srgbClr val="FF0000"/>
                </a:solidFill>
              </a:rPr>
              <a:t>Ok</a:t>
            </a:r>
          </a:p>
          <a:p>
            <a:r>
              <a:rPr lang="en-US" sz="2400" b="1">
                <a:hlinkClick r:id="rId2"/>
              </a:rPr>
              <a:t>http://www.oact.inaf.it/wso/</a:t>
            </a:r>
            <a:endParaRPr lang="en-US" sz="2400" b="1"/>
          </a:p>
          <a:p>
            <a:r>
              <a:rPr lang="en-US" sz="2400" b="1"/>
              <a:t>wic-jun06/28_06/NV-platform-rus.ppt#3</a:t>
            </a:r>
          </a:p>
        </p:txBody>
      </p:sp>
      <p:pic>
        <p:nvPicPr>
          <p:cNvPr id="61446" name="Picture 6" descr="nav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1213" y="1125538"/>
            <a:ext cx="3217862" cy="2703512"/>
          </a:xfrm>
          <a:prstGeom prst="rect">
            <a:avLst/>
          </a:prstGeom>
          <a:noFill/>
        </p:spPr>
      </p:pic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4149725"/>
            <a:ext cx="5724525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b="1"/>
              <a:t> sci. instrumental mass up to 2500 kg</a:t>
            </a:r>
          </a:p>
          <a:p>
            <a:pPr>
              <a:buFontTx/>
              <a:buChar char="•"/>
            </a:pPr>
            <a:r>
              <a:rPr lang="en-US" sz="2400" b="1"/>
              <a:t> pointing error </a:t>
            </a:r>
            <a:r>
              <a:rPr lang="en-US" sz="2400" b="1">
                <a:cs typeface="Arial" charset="0"/>
              </a:rPr>
              <a:t>± 2 arc. min (row) /</a:t>
            </a:r>
          </a:p>
          <a:p>
            <a:pPr lvl="1"/>
            <a:r>
              <a:rPr lang="en-US" sz="2400" b="1">
                <a:cs typeface="Arial" charset="0"/>
              </a:rPr>
              <a:t> </a:t>
            </a:r>
            <a:r>
              <a:rPr lang="en-US" sz="2400" b="1">
                <a:solidFill>
                  <a:srgbClr val="FF0000"/>
                </a:solidFill>
                <a:cs typeface="Arial" charset="0"/>
              </a:rPr>
              <a:t>± 2.5 arc. sec under stabilization</a:t>
            </a:r>
          </a:p>
          <a:p>
            <a:pPr>
              <a:buFontTx/>
              <a:buChar char="•"/>
            </a:pPr>
            <a:r>
              <a:rPr lang="en-US" sz="2400" b="1">
                <a:cs typeface="Arial" charset="0"/>
              </a:rPr>
              <a:t> electric power 1500 kWt</a:t>
            </a:r>
          </a:p>
        </p:txBody>
      </p:sp>
      <p:pic>
        <p:nvPicPr>
          <p:cNvPr id="61450" name="Picture 10" descr="Im000339"/>
          <p:cNvPicPr>
            <a:picLocks noChangeAspect="1" noChangeArrowheads="1"/>
          </p:cNvPicPr>
          <p:nvPr/>
        </p:nvPicPr>
        <p:blipFill>
          <a:blip r:embed="rId4" cstate="print"/>
          <a:srcRect l="160" r="-90"/>
          <a:stretch>
            <a:fillRect/>
          </a:stretch>
        </p:blipFill>
        <p:spPr bwMode="auto">
          <a:xfrm>
            <a:off x="5902325" y="4005263"/>
            <a:ext cx="3241675" cy="243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395288" y="2420938"/>
            <a:ext cx="4389437" cy="579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>
                <a:latin typeface="Times New Roman" pitchFamily="18" charset="0"/>
                <a:ea typeface="Arial" charset="0"/>
                <a:cs typeface="Times New Roman" pitchFamily="18" charset="0"/>
              </a:rPr>
              <a:t>Construction </a:t>
            </a:r>
            <a:r>
              <a:rPr lang="ru-RU" sz="3200" b="1" u="sng">
                <a:latin typeface="Times New Roman" pitchFamily="18" charset="0"/>
                <a:ea typeface="Arial" charset="0"/>
                <a:cs typeface="Times New Roman" pitchFamily="18" charset="0"/>
              </a:rPr>
              <a:t>2016-202</a:t>
            </a:r>
            <a:r>
              <a:rPr lang="en-US" sz="3200" b="1" u="sng">
                <a:latin typeface="Times New Roman" pitchFamily="18" charset="0"/>
                <a:ea typeface="Arial" charset="0"/>
                <a:cs typeface="Times New Roman" pitchFamily="18" charset="0"/>
              </a:rPr>
              <a:t>4</a:t>
            </a:r>
            <a:r>
              <a:rPr lang="ru-RU">
                <a:ea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-100013"/>
            <a:ext cx="9144000" cy="10795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3600" b="1">
                <a:solidFill>
                  <a:schemeClr val="accent2"/>
                </a:solidFill>
              </a:rPr>
              <a:t>Stellar Patrol –  orbital observatory telescope: </a:t>
            </a:r>
            <a:r>
              <a:rPr lang="en-US" sz="3600" u="sng"/>
              <a:t>project phase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1862138" y="4508500"/>
            <a:ext cx="2493962" cy="579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>
                <a:latin typeface="Times New Roman" pitchFamily="18" charset="0"/>
                <a:ea typeface="Arial" charset="0"/>
                <a:cs typeface="Times New Roman" pitchFamily="18" charset="0"/>
              </a:rPr>
              <a:t>Launch </a:t>
            </a:r>
            <a:r>
              <a:rPr lang="ru-RU" sz="3200" b="1" u="sng">
                <a:latin typeface="Times New Roman" pitchFamily="18" charset="0"/>
                <a:ea typeface="Arial" charset="0"/>
                <a:cs typeface="Times New Roman" pitchFamily="18" charset="0"/>
              </a:rPr>
              <a:t>2025</a:t>
            </a:r>
            <a:r>
              <a:rPr lang="ru-RU">
                <a:ea typeface="Arial" charset="0"/>
                <a:cs typeface="Times New Roman" pitchFamily="18" charset="0"/>
              </a:rPr>
              <a:t> </a:t>
            </a:r>
          </a:p>
        </p:txBody>
      </p:sp>
      <p:pic>
        <p:nvPicPr>
          <p:cNvPr id="63496" name="Picture 8" descr="ANd9GcTGoeRsd4HEYBzfKOYmXPX9ezdolWiJBM-284ClXjlni-CbnZ9g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4508500"/>
            <a:ext cx="2447925" cy="2014538"/>
          </a:xfrm>
          <a:prstGeom prst="rect">
            <a:avLst/>
          </a:prstGeom>
          <a:noFill/>
        </p:spPr>
      </p:pic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3" cstate="print"/>
          <a:srcRect l="7956" t="7043"/>
          <a:stretch>
            <a:fillRect/>
          </a:stretch>
        </p:blipFill>
        <p:spPr bwMode="auto">
          <a:xfrm>
            <a:off x="5940425" y="1903413"/>
            <a:ext cx="3203575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9" name="Picture 11" descr="%D0%B1%D1%83%D0%BC%D0%B0%D0%B6%D0%BD%D0%B0%D1%8F-%D1%80%D0%B0%D0%B1%D0%BE%D1%82%D0%B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196975"/>
            <a:ext cx="1955800" cy="2262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98450" y="260350"/>
            <a:ext cx="829945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Orbital telescope with</a:t>
            </a:r>
            <a:r>
              <a:rPr lang="en-US" sz="3200"/>
              <a:t> </a:t>
            </a:r>
            <a:r>
              <a:rPr lang="en-US" sz="3200" b="1" u="sng"/>
              <a:t>stellar coronagraph</a:t>
            </a:r>
            <a:endParaRPr lang="ru-RU" sz="3200" b="1" u="sng"/>
          </a:p>
        </p:txBody>
      </p:sp>
      <p:sp useBgFill="1"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1125538"/>
            <a:ext cx="9144000" cy="2590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Exoplanets imaging by nearest stars within a 5..10 pc. radius,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Low spectral resolution analysis of exoplanets (color analysis)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accent1"/>
                </a:solidFill>
              </a:rPr>
              <a:t>Exoplanet transit by the known RV-candidates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accent1"/>
                </a:solidFill>
              </a:rPr>
              <a:t>Solar system planetary monitoring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accent1"/>
                </a:solidFill>
              </a:rPr>
              <a:t>Astrophysical targets</a:t>
            </a:r>
            <a:r>
              <a:rPr lang="en-US" sz="34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7353" name="Picture 9" descr="491px-Habitable_zone-en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52813"/>
            <a:ext cx="4321175" cy="2640012"/>
          </a:xfrm>
          <a:prstGeom prst="rect">
            <a:avLst/>
          </a:prstGeom>
          <a:noFill/>
        </p:spPr>
      </p:pic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2447925" y="3429000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Habitable zone</a:t>
            </a:r>
          </a:p>
        </p:txBody>
      </p:sp>
      <p:pic>
        <p:nvPicPr>
          <p:cNvPr id="57357" name="Picture 13" descr="img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420938"/>
            <a:ext cx="4859337" cy="2700337"/>
          </a:xfrm>
          <a:prstGeom prst="rect">
            <a:avLst/>
          </a:prstGeom>
          <a:noFill/>
        </p:spPr>
      </p:pic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4284663" y="4292600"/>
            <a:ext cx="4859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</a:rPr>
              <a:t>The companion appears clearly </a:t>
            </a:r>
          </a:p>
          <a:p>
            <a:r>
              <a:rPr lang="en-US" sz="1600" b="1">
                <a:solidFill>
                  <a:schemeClr val="accent1"/>
                </a:solidFill>
              </a:rPr>
              <a:t>in the coronagraphic image</a:t>
            </a:r>
          </a:p>
        </p:txBody>
      </p:sp>
      <p:pic>
        <p:nvPicPr>
          <p:cNvPr id="57363" name="Picture 19" descr="get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4868863"/>
            <a:ext cx="4140200" cy="2020887"/>
          </a:xfrm>
          <a:prstGeom prst="rect">
            <a:avLst/>
          </a:prstGeom>
          <a:noFill/>
        </p:spPr>
      </p:pic>
      <p:pic>
        <p:nvPicPr>
          <p:cNvPr id="57364" name="Picture 9" descr="Picture 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6450" y="5632450"/>
            <a:ext cx="2017713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135313" y="260350"/>
            <a:ext cx="2617787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Conclusions</a:t>
            </a:r>
            <a:endParaRPr lang="ru-RU" sz="3200" b="1" u="sng"/>
          </a:p>
        </p:txBody>
      </p:sp>
      <p:sp useBgFill="1">
        <p:nvSpPr>
          <p:cNvPr id="64518" name="Rectangle 6"/>
          <p:cNvSpPr>
            <a:spLocks noChangeArrowheads="1"/>
          </p:cNvSpPr>
          <p:nvPr/>
        </p:nvSpPr>
        <p:spPr bwMode="auto">
          <a:xfrm>
            <a:off x="468313" y="1268413"/>
            <a:ext cx="8280400" cy="51847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</a:rPr>
              <a:t>Planetary monitoring </a:t>
            </a:r>
            <a:r>
              <a:rPr lang="en-US" sz="3200"/>
              <a:t>– the pilot project of 0.6 m. </a:t>
            </a:r>
            <a:r>
              <a:rPr lang="en-US" sz="3200" b="1">
                <a:solidFill>
                  <a:schemeClr val="accent2"/>
                </a:solidFill>
              </a:rPr>
              <a:t>telescope</a:t>
            </a:r>
            <a:r>
              <a:rPr lang="en-US" sz="3200"/>
              <a:t> on </a:t>
            </a:r>
            <a:r>
              <a:rPr lang="en-US" sz="3200">
                <a:solidFill>
                  <a:schemeClr val="accent2"/>
                </a:solidFill>
              </a:rPr>
              <a:t>RS ISS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</a:rPr>
              <a:t>Stellar Patrol</a:t>
            </a:r>
            <a:r>
              <a:rPr lang="en-US" sz="3200"/>
              <a:t> – extended project of 1.5 m. </a:t>
            </a:r>
            <a:r>
              <a:rPr lang="en-US" sz="3200" b="1">
                <a:solidFill>
                  <a:schemeClr val="accent2"/>
                </a:solidFill>
              </a:rPr>
              <a:t>telescope</a:t>
            </a:r>
            <a:r>
              <a:rPr lang="en-US" sz="3200"/>
              <a:t> an </a:t>
            </a:r>
            <a:r>
              <a:rPr lang="en-US" sz="3200">
                <a:solidFill>
                  <a:schemeClr val="accent2"/>
                </a:solidFill>
              </a:rPr>
              <a:t>orbital observatory</a:t>
            </a:r>
            <a:r>
              <a:rPr lang="en-US" sz="3200"/>
              <a:t> </a:t>
            </a:r>
          </a:p>
          <a:p>
            <a:pPr marL="342900" indent="-342900">
              <a:spcBef>
                <a:spcPct val="20000"/>
              </a:spcBef>
            </a:pPr>
            <a:endParaRPr lang="en-US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0000"/>
                </a:solidFill>
              </a:rPr>
              <a:t>We are at the very begin phase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0000"/>
                </a:solidFill>
              </a:rPr>
              <a:t>Both projects are open for discussion to consider your science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1476375" y="765175"/>
            <a:ext cx="7343775" cy="23764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Thank you!</a:t>
            </a:r>
            <a:endParaRPr lang="ru-RU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5554663" cy="92233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Outline</a:t>
            </a:r>
          </a:p>
        </p:txBody>
      </p:sp>
      <p:sp useBgFill="1"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80400" cy="5184775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Planetary monitoring </a:t>
            </a:r>
            <a:r>
              <a:rPr lang="en-US"/>
              <a:t>– the pilot project of 0.6 m. </a:t>
            </a:r>
            <a:r>
              <a:rPr lang="en-US" b="1">
                <a:solidFill>
                  <a:schemeClr val="accent2"/>
                </a:solidFill>
              </a:rPr>
              <a:t>telescope</a:t>
            </a:r>
            <a:r>
              <a:rPr lang="en-US"/>
              <a:t> on </a:t>
            </a:r>
            <a:r>
              <a:rPr lang="en-US">
                <a:solidFill>
                  <a:schemeClr val="accent2"/>
                </a:solidFill>
              </a:rPr>
              <a:t>RS ISS</a:t>
            </a:r>
          </a:p>
          <a:p>
            <a:r>
              <a:rPr lang="en-US" b="1">
                <a:solidFill>
                  <a:schemeClr val="accent2"/>
                </a:solidFill>
              </a:rPr>
              <a:t>Stellar Patrol</a:t>
            </a:r>
            <a:r>
              <a:rPr lang="en-US"/>
              <a:t> – extended project of 1.5 m. </a:t>
            </a:r>
            <a:r>
              <a:rPr lang="en-US" b="1">
                <a:solidFill>
                  <a:schemeClr val="accent2"/>
                </a:solidFill>
              </a:rPr>
              <a:t>telescope</a:t>
            </a:r>
            <a:r>
              <a:rPr lang="en-US"/>
              <a:t> an </a:t>
            </a:r>
            <a:r>
              <a:rPr lang="en-US">
                <a:solidFill>
                  <a:schemeClr val="accent2"/>
                </a:solidFill>
              </a:rPr>
              <a:t>orbital observatory</a:t>
            </a:r>
            <a:r>
              <a:rPr lang="en-US"/>
              <a:t> </a:t>
            </a:r>
          </a:p>
          <a:p>
            <a:r>
              <a:rPr lang="en-US"/>
              <a:t>Missions’ aims: </a:t>
            </a:r>
          </a:p>
          <a:p>
            <a:pPr lvl="1"/>
            <a:r>
              <a:rPr lang="en-US"/>
              <a:t>Monitoring of Solar System planets</a:t>
            </a:r>
          </a:p>
          <a:p>
            <a:pPr lvl="1"/>
            <a:r>
              <a:rPr lang="en-US"/>
              <a:t>Engineering run to image exoplanets</a:t>
            </a:r>
          </a:p>
          <a:p>
            <a:r>
              <a:rPr lang="en-US"/>
              <a:t>Telescope instruments</a:t>
            </a:r>
          </a:p>
          <a:p>
            <a:r>
              <a:rPr lang="en-US"/>
              <a:t>Project phase …when to launch …etc.  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627313" y="2852738"/>
            <a:ext cx="3168650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Mars</a:t>
            </a:r>
            <a:r>
              <a:rPr lang="ru-RU" b="1"/>
              <a:t> </a:t>
            </a:r>
          </a:p>
          <a:p>
            <a:pPr>
              <a:buFontTx/>
              <a:buChar char="•"/>
            </a:pPr>
            <a:r>
              <a:rPr lang="ru-RU" b="1"/>
              <a:t> </a:t>
            </a:r>
            <a:r>
              <a:rPr lang="en-US" b="1"/>
              <a:t>Water vapor &amp; isotopic ratio of</a:t>
            </a:r>
            <a:r>
              <a:rPr lang="ru-RU" b="1"/>
              <a:t> </a:t>
            </a:r>
            <a:r>
              <a:rPr lang="en-US" b="1"/>
              <a:t>HDO</a:t>
            </a:r>
            <a:r>
              <a:rPr lang="ru-RU" b="1"/>
              <a:t>/</a:t>
            </a:r>
            <a:r>
              <a:rPr lang="en-US" b="1"/>
              <a:t>H</a:t>
            </a:r>
            <a:r>
              <a:rPr lang="ru-RU" sz="1600" b="1"/>
              <a:t>2</a:t>
            </a:r>
            <a:r>
              <a:rPr lang="en-US" b="1"/>
              <a:t>O</a:t>
            </a:r>
            <a:r>
              <a:rPr lang="ru-RU"/>
              <a:t> </a:t>
            </a:r>
            <a:endParaRPr lang="ru-RU" b="1"/>
          </a:p>
          <a:p>
            <a:pPr>
              <a:buFontTx/>
              <a:buChar char="•"/>
            </a:pPr>
            <a:r>
              <a:rPr lang="ru-RU" b="1"/>
              <a:t> </a:t>
            </a:r>
            <a:r>
              <a:rPr lang="en-US" b="1"/>
              <a:t>Methane (CH</a:t>
            </a:r>
            <a:r>
              <a:rPr lang="en-US" sz="1400" b="1"/>
              <a:t>4</a:t>
            </a:r>
            <a:r>
              <a:rPr lang="en-US" b="1"/>
              <a:t>)</a:t>
            </a:r>
            <a:endParaRPr lang="ru-RU" b="1"/>
          </a:p>
          <a:p>
            <a:pPr>
              <a:buFontTx/>
              <a:buChar char="•"/>
            </a:pPr>
            <a:r>
              <a:rPr lang="ru-RU" b="1"/>
              <a:t> </a:t>
            </a:r>
            <a:r>
              <a:rPr lang="en-US" b="1"/>
              <a:t>Ozone (O</a:t>
            </a:r>
            <a:r>
              <a:rPr lang="en-US" sz="1400" b="1"/>
              <a:t>3</a:t>
            </a:r>
            <a:r>
              <a:rPr lang="en-US" b="1"/>
              <a:t>)</a:t>
            </a:r>
            <a:endParaRPr lang="ru-RU" b="1"/>
          </a:p>
          <a:p>
            <a:pPr>
              <a:buFontTx/>
              <a:buChar char="•"/>
            </a:pPr>
            <a:r>
              <a:rPr lang="ru-RU" b="1"/>
              <a:t> </a:t>
            </a:r>
            <a:r>
              <a:rPr lang="en-US" b="1"/>
              <a:t>Dust storm &amp; clouds </a:t>
            </a:r>
            <a:endParaRPr lang="ru-RU" b="1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4613" y="7938"/>
            <a:ext cx="9045575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Planetary monitoring telescope:</a:t>
            </a:r>
            <a:r>
              <a:rPr lang="en-US" sz="3200"/>
              <a:t> </a:t>
            </a:r>
            <a:r>
              <a:rPr lang="en-US" sz="3200" b="1" u="sng"/>
              <a:t>mission aims</a:t>
            </a:r>
            <a:endParaRPr lang="ru-RU" sz="3200" b="1" u="sng"/>
          </a:p>
        </p:txBody>
      </p:sp>
      <p:sp useBgFill="1"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14398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The planetology </a:t>
            </a:r>
            <a:r>
              <a:rPr lang="ru-RU" sz="2000"/>
              <a:t> </a:t>
            </a:r>
            <a:r>
              <a:rPr lang="en-US" sz="2000"/>
              <a:t>studies the internal structure, the surface and the atmosphere of planets.</a:t>
            </a:r>
            <a:r>
              <a:rPr lang="ru-RU" sz="2000"/>
              <a:t> </a:t>
            </a:r>
            <a:r>
              <a:rPr lang="en-US" sz="2000"/>
              <a:t>Theoretical models and experimental methods combine the orbital telescope observations with planetary landing missions</a:t>
            </a:r>
            <a:r>
              <a:rPr lang="ru-RU" sz="2000"/>
              <a:t>.</a:t>
            </a:r>
            <a:r>
              <a:rPr lang="en-US" sz="2000"/>
              <a:t> The both results add and re-check each other</a:t>
            </a:r>
            <a:r>
              <a:rPr lang="ru-RU" sz="2000"/>
              <a:t>. </a:t>
            </a:r>
            <a:r>
              <a:rPr lang="en-US" sz="2000"/>
              <a:t>Mostly accessible for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/>
              <a:t>orbital observation are the Earth group planets, gas giants and their satellites.</a:t>
            </a:r>
            <a:r>
              <a:rPr lang="en-US" sz="17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940425" y="2852738"/>
            <a:ext cx="3168650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Venus</a:t>
            </a:r>
            <a:endParaRPr lang="ru-RU" b="1"/>
          </a:p>
          <a:p>
            <a:pPr>
              <a:buFontTx/>
              <a:buChar char="•"/>
            </a:pPr>
            <a:r>
              <a:rPr lang="ru-RU" b="1"/>
              <a:t> </a:t>
            </a:r>
            <a:r>
              <a:rPr lang="en-US" b="1"/>
              <a:t>Sulfur-contained components</a:t>
            </a:r>
            <a:endParaRPr lang="ru-RU" b="1"/>
          </a:p>
          <a:p>
            <a:pPr>
              <a:buFontTx/>
              <a:buChar char="•"/>
            </a:pPr>
            <a:r>
              <a:rPr lang="ru-RU" b="1"/>
              <a:t> </a:t>
            </a:r>
            <a:r>
              <a:rPr lang="en-US" b="1"/>
              <a:t>UV</a:t>
            </a:r>
            <a:r>
              <a:rPr lang="ru-RU" b="1"/>
              <a:t> </a:t>
            </a:r>
            <a:r>
              <a:rPr lang="en-US" b="1"/>
              <a:t>absorber</a:t>
            </a:r>
            <a:endParaRPr lang="ru-RU" b="1"/>
          </a:p>
          <a:p>
            <a:pPr>
              <a:buFontTx/>
              <a:buChar char="•"/>
            </a:pPr>
            <a:r>
              <a:rPr lang="ru-RU" b="1"/>
              <a:t> </a:t>
            </a:r>
            <a:r>
              <a:rPr lang="en-US" b="1"/>
              <a:t>Night glow</a:t>
            </a:r>
            <a:endParaRPr lang="ru-RU" b="1"/>
          </a:p>
          <a:p>
            <a:pPr>
              <a:buFontTx/>
              <a:buChar char="•"/>
            </a:pPr>
            <a:r>
              <a:rPr lang="ru-RU" b="1"/>
              <a:t> </a:t>
            </a:r>
            <a:r>
              <a:rPr lang="en-US" b="1"/>
              <a:t>Atmosphere dynamics</a:t>
            </a:r>
            <a:endParaRPr lang="ru-RU" b="1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2627313" y="5667375"/>
            <a:ext cx="3313112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marL="342900" indent="-342900">
              <a:buFontTx/>
              <a:buChar char="•"/>
            </a:pPr>
            <a:r>
              <a:rPr lang="ru-RU" b="1"/>
              <a:t> </a:t>
            </a:r>
            <a:r>
              <a:rPr lang="en-US" b="1"/>
              <a:t>Icy satellites of planets</a:t>
            </a:r>
            <a:endParaRPr lang="ru-RU" b="1"/>
          </a:p>
          <a:p>
            <a:pPr marL="342900" indent="-342900">
              <a:buFontTx/>
              <a:buChar char="•"/>
            </a:pPr>
            <a:r>
              <a:rPr lang="en-US" b="1"/>
              <a:t>Composition of comets</a:t>
            </a:r>
            <a:endParaRPr lang="ru-RU" b="1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6046788" y="5276850"/>
            <a:ext cx="3097212" cy="1465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b="1"/>
              <a:t>Giant planets</a:t>
            </a:r>
            <a:endParaRPr lang="ru-RU" b="1"/>
          </a:p>
          <a:p>
            <a:pPr marL="342900" indent="-342900">
              <a:buFontTx/>
              <a:buChar char="•"/>
            </a:pPr>
            <a:r>
              <a:rPr lang="en-US" b="1"/>
              <a:t>Lunar exosphere</a:t>
            </a:r>
            <a:endParaRPr lang="ru-RU" b="1"/>
          </a:p>
          <a:p>
            <a:pPr marL="342900" indent="-342900">
              <a:buFontTx/>
              <a:buChar char="•"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Engineering run for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exoplanets imaging </a:t>
            </a:r>
            <a:r>
              <a:rPr lang="ru-RU"/>
              <a:t> </a:t>
            </a:r>
          </a:p>
          <a:p>
            <a:pPr marL="342900" indent="-342900">
              <a:buFontTx/>
              <a:buChar char="•"/>
            </a:pPr>
            <a:r>
              <a:rPr lang="en-US" b="1"/>
              <a:t>Meteor showers</a:t>
            </a:r>
            <a:endParaRPr lang="ru-RU" b="1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71438" y="3573463"/>
            <a:ext cx="2484437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marL="342900" indent="-342900"/>
            <a:endParaRPr lang="ru-RU" b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Tx/>
              <a:buChar char="•"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Asteroid hazards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Tx/>
              <a:buChar char="•"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Space debris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Tx/>
              <a:buChar char="•"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Monitoring of orbital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events…etc.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908050"/>
            <a:ext cx="8604250" cy="19177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We aim to equip the RS ISS with </a:t>
            </a:r>
            <a:r>
              <a:rPr lang="en-US" sz="2400" b="1">
                <a:solidFill>
                  <a:srgbClr val="009900"/>
                </a:solidFill>
              </a:rPr>
              <a:t>a telescope</a:t>
            </a:r>
            <a:r>
              <a:rPr lang="en-US" sz="2400"/>
              <a:t> (of a </a:t>
            </a:r>
            <a:r>
              <a:rPr lang="en-US" sz="2400">
                <a:cs typeface="Arial" charset="0"/>
              </a:rPr>
              <a:t>Ø 600 mm</a:t>
            </a:r>
            <a:r>
              <a:rPr lang="en-US" sz="2400"/>
              <a:t> primary mirror:</a:t>
            </a:r>
            <a:r>
              <a:rPr lang="ru-RU" sz="2400"/>
              <a:t> </a:t>
            </a:r>
            <a:r>
              <a:rPr lang="en-US" sz="2400"/>
              <a:t>angular</a:t>
            </a:r>
            <a:r>
              <a:rPr lang="ru-RU" sz="2400"/>
              <a:t> </a:t>
            </a:r>
            <a:r>
              <a:rPr lang="en-US" sz="2400"/>
              <a:t>resolution </a:t>
            </a:r>
            <a:r>
              <a:rPr lang="ru-RU" sz="2400"/>
              <a:t>- 0.2 </a:t>
            </a:r>
            <a:r>
              <a:rPr lang="en-US" sz="2400"/>
              <a:t>arc second</a:t>
            </a:r>
            <a:r>
              <a:rPr lang="ru-RU" sz="2400"/>
              <a:t>), </a:t>
            </a:r>
            <a:r>
              <a:rPr lang="en-US" sz="2400"/>
              <a:t>a </a:t>
            </a:r>
            <a:r>
              <a:rPr lang="ru-RU" sz="2400"/>
              <a:t>two-axis</a:t>
            </a:r>
            <a:r>
              <a:rPr lang="en-US" sz="2400"/>
              <a:t> guiding </a:t>
            </a:r>
            <a:r>
              <a:rPr lang="en-US" sz="2400" b="1">
                <a:solidFill>
                  <a:srgbClr val="009900"/>
                </a:solidFill>
              </a:rPr>
              <a:t>platform</a:t>
            </a:r>
            <a:r>
              <a:rPr lang="ru-RU" sz="2400"/>
              <a:t> </a:t>
            </a:r>
            <a:r>
              <a:rPr lang="en-US" sz="2400"/>
              <a:t>and </a:t>
            </a:r>
            <a:r>
              <a:rPr lang="en-US" sz="2400" b="1">
                <a:solidFill>
                  <a:srgbClr val="009900"/>
                </a:solidFill>
              </a:rPr>
              <a:t>science</a:t>
            </a:r>
            <a:r>
              <a:rPr lang="ru-RU" sz="2400" b="1">
                <a:solidFill>
                  <a:srgbClr val="009900"/>
                </a:solidFill>
              </a:rPr>
              <a:t> </a:t>
            </a:r>
            <a:r>
              <a:rPr lang="en-US" sz="2400" b="1">
                <a:solidFill>
                  <a:srgbClr val="009900"/>
                </a:solidFill>
              </a:rPr>
              <a:t>instruments</a:t>
            </a:r>
            <a:r>
              <a:rPr lang="ru-RU" sz="2400"/>
              <a:t>:  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CCD photometer</a:t>
            </a:r>
            <a:r>
              <a:rPr lang="ru-RU" sz="2400"/>
              <a:t>, </a:t>
            </a:r>
            <a:r>
              <a:rPr lang="en-US" sz="2400"/>
              <a:t>stellar coronagraph, spectrometers and a spectro-polarimeter</a:t>
            </a:r>
            <a:r>
              <a:rPr lang="ru-RU" sz="2400"/>
              <a:t> </a:t>
            </a:r>
            <a:r>
              <a:rPr lang="en-US" sz="2400"/>
              <a:t>in UV, visible and NIR wavelength range</a:t>
            </a:r>
            <a:r>
              <a:rPr lang="ru-RU" sz="2400"/>
              <a:t>. </a:t>
            </a:r>
          </a:p>
        </p:txBody>
      </p:sp>
      <p:pic>
        <p:nvPicPr>
          <p:cNvPr id="36869" name="Picture 5" descr="t600_asm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781300"/>
            <a:ext cx="3490913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003"/>
          <p:cNvPicPr>
            <a:picLocks noChangeAspect="1" noChangeArrowheads="1"/>
          </p:cNvPicPr>
          <p:nvPr/>
        </p:nvPicPr>
        <p:blipFill>
          <a:blip r:embed="rId3" cstate="print"/>
          <a:srcRect l="15204" t="29916" r="13492" b="35181"/>
          <a:stretch>
            <a:fillRect/>
          </a:stretch>
        </p:blipFill>
        <p:spPr bwMode="auto">
          <a:xfrm>
            <a:off x="0" y="5229225"/>
            <a:ext cx="43561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95288" y="5373688"/>
            <a:ext cx="36369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1"/>
              <a:t>Telescope </a:t>
            </a:r>
            <a:r>
              <a:rPr lang="ru-RU" b="1"/>
              <a:t>Т600</a:t>
            </a:r>
            <a:r>
              <a:rPr lang="en-US" b="1"/>
              <a:t> projected view</a:t>
            </a:r>
            <a:endParaRPr lang="ru-RU" b="1"/>
          </a:p>
        </p:txBody>
      </p:sp>
      <p:pic>
        <p:nvPicPr>
          <p:cNvPr id="36874" name="Picture 10" descr="telescope"/>
          <p:cNvPicPr>
            <a:picLocks noChangeAspect="1" noChangeArrowheads="1"/>
          </p:cNvPicPr>
          <p:nvPr/>
        </p:nvPicPr>
        <p:blipFill>
          <a:blip r:embed="rId4" cstate="print"/>
          <a:srcRect l="-211" t="10004" r="21791" b="12175"/>
          <a:stretch>
            <a:fillRect/>
          </a:stretch>
        </p:blipFill>
        <p:spPr bwMode="auto">
          <a:xfrm>
            <a:off x="4356100" y="4781550"/>
            <a:ext cx="29527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7056438" y="5815013"/>
            <a:ext cx="2124075" cy="1069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1"/>
              <a:t>Telescope placement on </a:t>
            </a:r>
            <a:br>
              <a:rPr lang="en-US" sz="1600" b="1"/>
            </a:br>
            <a:r>
              <a:rPr lang="en-US" sz="1600" b="1"/>
              <a:t>two -axis rotating platform</a:t>
            </a:r>
            <a:r>
              <a:rPr lang="ru-RU" sz="1600" b="1"/>
              <a:t> 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50825" y="0"/>
            <a:ext cx="8893175" cy="96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</a:rPr>
              <a:t>Planetary monitoring</a:t>
            </a:r>
            <a:r>
              <a:rPr lang="en-US" sz="3200"/>
              <a:t> –telescope on the Russian Segment of ISS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telescope"/>
          <p:cNvPicPr>
            <a:picLocks noChangeAspect="1" noChangeArrowheads="1"/>
          </p:cNvPicPr>
          <p:nvPr/>
        </p:nvPicPr>
        <p:blipFill>
          <a:blip r:embed="rId2" cstate="print"/>
          <a:srcRect l="-211" t="10004" r="21791" b="12175"/>
          <a:stretch>
            <a:fillRect/>
          </a:stretch>
        </p:blipFill>
        <p:spPr bwMode="auto">
          <a:xfrm>
            <a:off x="-1549400" y="2908300"/>
            <a:ext cx="5761038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t600_asm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-12700"/>
            <a:ext cx="752475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539750" y="4797425"/>
            <a:ext cx="1944688" cy="1584325"/>
          </a:xfrm>
          <a:prstGeom prst="ellipse">
            <a:avLst/>
          </a:prstGeom>
          <a:solidFill>
            <a:srgbClr val="FF0000">
              <a:alpha val="9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5076825" y="2636838"/>
            <a:ext cx="1008063" cy="1223962"/>
          </a:xfrm>
          <a:prstGeom prst="ellipse">
            <a:avLst/>
          </a:prstGeom>
          <a:solidFill>
            <a:srgbClr val="FF0000">
              <a:alpha val="9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2268538" y="5949950"/>
            <a:ext cx="5065712" cy="466725"/>
          </a:xfrm>
          <a:prstGeom prst="rect">
            <a:avLst/>
          </a:prstGeom>
          <a:solidFill>
            <a:srgbClr val="FF0000">
              <a:alpha val="16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Platform pointing error ~ 10 arc. min</a:t>
            </a:r>
            <a:endParaRPr lang="ru-RU" sz="2400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1619250" y="3429000"/>
            <a:ext cx="4016375" cy="1196975"/>
          </a:xfrm>
          <a:prstGeom prst="rect">
            <a:avLst/>
          </a:prstGeom>
          <a:solidFill>
            <a:srgbClr val="FF0000">
              <a:alpha val="16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Pointing error compensation by a low mass secondary mirror tilt on hexapod driver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7288213" y="1844675"/>
            <a:ext cx="1855787" cy="1270000"/>
          </a:xfrm>
          <a:prstGeom prst="rect">
            <a:avLst/>
          </a:prstGeom>
          <a:solidFill>
            <a:srgbClr val="FF0000">
              <a:alpha val="16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Science instruments</a:t>
            </a:r>
          </a:p>
          <a:p>
            <a:pPr>
              <a:spcBef>
                <a:spcPct val="20000"/>
              </a:spcBef>
            </a:pPr>
            <a:r>
              <a:rPr lang="en-US" sz="2400"/>
              <a:t>container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395288" y="-26988"/>
            <a:ext cx="1296987" cy="720726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0"/>
            <a:ext cx="9144000" cy="2038350"/>
          </a:xfrm>
          <a:prstGeom prst="rect">
            <a:avLst/>
          </a:prstGeom>
          <a:solidFill>
            <a:schemeClr val="bg1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</a:rPr>
              <a:t>Planetary monitoring</a:t>
            </a:r>
            <a:r>
              <a:rPr lang="en-US" sz="2800"/>
              <a:t> telescope construction details</a:t>
            </a:r>
            <a:r>
              <a:rPr lang="en-US" sz="3200"/>
              <a:t>: mass 100 kg,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outer diameter 650 mm, 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length 2200/1200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476250"/>
            <a:ext cx="34925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1</a:t>
            </a:r>
            <a:r>
              <a:rPr lang="ru-RU" b="1"/>
              <a:t>. </a:t>
            </a:r>
            <a:r>
              <a:rPr lang="en-US" b="1"/>
              <a:t>High resolution </a:t>
            </a:r>
            <a:r>
              <a:rPr lang="en-US" b="1">
                <a:solidFill>
                  <a:srgbClr val="FF0000"/>
                </a:solidFill>
              </a:rPr>
              <a:t>IR spectro-meter</a:t>
            </a:r>
            <a:r>
              <a:rPr lang="ru-RU" b="1"/>
              <a:t> </a:t>
            </a:r>
            <a:r>
              <a:rPr lang="en-US" b="1"/>
              <a:t>R&gt;10000, </a:t>
            </a:r>
            <a:r>
              <a:rPr lang="el-GR" b="1">
                <a:cs typeface="Arial" charset="0"/>
              </a:rPr>
              <a:t>λ</a:t>
            </a:r>
            <a:r>
              <a:rPr lang="en-US" b="1">
                <a:cs typeface="Arial" charset="0"/>
              </a:rPr>
              <a:t>=</a:t>
            </a:r>
            <a:r>
              <a:rPr lang="ru-RU" b="1"/>
              <a:t>1..</a:t>
            </a:r>
            <a:r>
              <a:rPr lang="en-US" b="1"/>
              <a:t>4 </a:t>
            </a:r>
            <a:r>
              <a:rPr lang="el-GR" b="1">
                <a:cs typeface="Arial" charset="0"/>
              </a:rPr>
              <a:t>μ</a:t>
            </a:r>
            <a:r>
              <a:rPr lang="en-US" b="1">
                <a:cs typeface="Arial" charset="0"/>
              </a:rPr>
              <a:t>m</a:t>
            </a:r>
            <a:endParaRPr lang="ru-RU" b="1" u="sng"/>
          </a:p>
        </p:txBody>
      </p:sp>
      <p:pic>
        <p:nvPicPr>
          <p:cNvPr id="45064" name="Picture 8" descr="ИКСВР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1052513"/>
            <a:ext cx="346075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Рисунок 48" descr="F:\projects\TIMM\DSC_046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194468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Рисунок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13325"/>
            <a:ext cx="1908175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3635375" y="476250"/>
            <a:ext cx="3457575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2</a:t>
            </a:r>
            <a:r>
              <a:rPr lang="en-US" b="1">
                <a:solidFill>
                  <a:srgbClr val="FF0000"/>
                </a:solidFill>
              </a:rPr>
              <a:t>, 3</a:t>
            </a:r>
            <a:r>
              <a:rPr lang="ru-RU" b="1"/>
              <a:t>. </a:t>
            </a:r>
            <a:r>
              <a:rPr lang="en-US" b="1"/>
              <a:t>(FTS) </a:t>
            </a:r>
            <a:r>
              <a:rPr lang="en-US" b="1">
                <a:solidFill>
                  <a:srgbClr val="FF0000"/>
                </a:solidFill>
              </a:rPr>
              <a:t>Static Fourier Transform Spectrometer</a:t>
            </a:r>
            <a:r>
              <a:rPr lang="en-US" b="1"/>
              <a:t> &amp; </a:t>
            </a:r>
            <a:r>
              <a:rPr lang="en-US" b="1">
                <a:solidFill>
                  <a:srgbClr val="FF0000"/>
                </a:solidFill>
              </a:rPr>
              <a:t>Spectropolarimeter</a:t>
            </a:r>
            <a:r>
              <a:rPr lang="ru-RU" b="1"/>
              <a:t> </a:t>
            </a:r>
            <a:r>
              <a:rPr lang="en-US" b="1"/>
              <a:t>unit </a:t>
            </a:r>
            <a:br>
              <a:rPr lang="en-US" b="1"/>
            </a:br>
            <a:r>
              <a:rPr lang="el-GR" b="1"/>
              <a:t>λ</a:t>
            </a:r>
            <a:r>
              <a:rPr lang="en-US" b="1"/>
              <a:t>=</a:t>
            </a:r>
            <a:r>
              <a:rPr lang="ru-RU"/>
              <a:t> </a:t>
            </a:r>
            <a:r>
              <a:rPr lang="ru-RU" b="1"/>
              <a:t>0,23..0,4 </a:t>
            </a:r>
            <a:r>
              <a:rPr lang="el-GR" b="1"/>
              <a:t>μ</a:t>
            </a:r>
            <a:r>
              <a:rPr lang="en-US" b="1"/>
              <a:t>m</a:t>
            </a:r>
            <a:endParaRPr lang="ru-RU" b="1"/>
          </a:p>
        </p:txBody>
      </p:sp>
      <p:pic>
        <p:nvPicPr>
          <p:cNvPr id="45072" name="Picture 16" descr="L10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4221163"/>
            <a:ext cx="2665413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18"/>
          <p:cNvPicPr>
            <a:picLocks noChangeAspect="1" noChangeArrowheads="1"/>
          </p:cNvPicPr>
          <p:nvPr/>
        </p:nvPicPr>
        <p:blipFill>
          <a:blip r:embed="rId6" cstate="print">
            <a:lum bright="6000"/>
          </a:blip>
          <a:srcRect/>
          <a:stretch>
            <a:fillRect/>
          </a:stretch>
        </p:blipFill>
        <p:spPr bwMode="auto">
          <a:xfrm>
            <a:off x="3635375" y="1628775"/>
            <a:ext cx="3384550" cy="2659063"/>
          </a:xfrm>
          <a:prstGeom prst="rect">
            <a:avLst/>
          </a:prstGeom>
          <a:noFill/>
        </p:spPr>
      </p:pic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-100013"/>
            <a:ext cx="9144000" cy="420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</a:rPr>
              <a:t>Planetary monitoring telescope</a:t>
            </a:r>
            <a:r>
              <a:rPr lang="en-US" sz="2400"/>
              <a:t> equipped by 5 instruments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6696075" y="4652963"/>
            <a:ext cx="2447925" cy="1825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900" b="1" u="sng">
                <a:solidFill>
                  <a:srgbClr val="FF0000"/>
                </a:solidFill>
              </a:rPr>
              <a:t>4</a:t>
            </a:r>
            <a:r>
              <a:rPr lang="ru-RU" sz="1900" b="1" u="sng"/>
              <a:t>. </a:t>
            </a:r>
            <a:r>
              <a:rPr lang="en-US" sz="1900" b="1" u="sng"/>
              <a:t>Photometer with filters wheel (</a:t>
            </a:r>
            <a:r>
              <a:rPr lang="ru-RU"/>
              <a:t>U, </a:t>
            </a:r>
            <a:r>
              <a:rPr lang="en-US"/>
              <a:t>V,</a:t>
            </a:r>
            <a:r>
              <a:rPr lang="ru-RU"/>
              <a:t> B, G, R, I</a:t>
            </a:r>
            <a:r>
              <a:rPr lang="en-US" sz="1900" b="1" u="sng"/>
              <a:t>):</a:t>
            </a:r>
            <a:r>
              <a:rPr lang="en-US" sz="1900" b="1"/>
              <a:t> </a:t>
            </a:r>
            <a:endParaRPr lang="ru-RU" sz="1900" b="1"/>
          </a:p>
          <a:p>
            <a:pPr algn="r">
              <a:buFontTx/>
              <a:buChar char="•"/>
            </a:pPr>
            <a:r>
              <a:rPr lang="en-US" sz="1900" b="1"/>
              <a:t> imaging CCD 1530х1020 pixel</a:t>
            </a:r>
            <a:r>
              <a:rPr lang="ru-RU" sz="1900" b="1"/>
              <a:t>,</a:t>
            </a:r>
          </a:p>
          <a:p>
            <a:pPr algn="r">
              <a:buFontTx/>
              <a:buChar char="•"/>
            </a:pPr>
            <a:r>
              <a:rPr lang="en-US" sz="1900" b="1"/>
              <a:t> guiding functions</a:t>
            </a:r>
            <a:r>
              <a:rPr lang="ru-RU" sz="1900" b="1"/>
              <a:t>.</a:t>
            </a:r>
            <a:r>
              <a:rPr lang="en-US"/>
              <a:t> </a:t>
            </a:r>
            <a:endParaRPr lang="ru-RU"/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1692275" y="5734050"/>
            <a:ext cx="1727200" cy="915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TIMM Phobos-Grunt</a:t>
            </a:r>
          </a:p>
          <a:p>
            <a:r>
              <a:rPr lang="en-US" b="1">
                <a:solidFill>
                  <a:srgbClr val="FF0000"/>
                </a:solidFill>
              </a:rPr>
              <a:t>prototype</a:t>
            </a: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3635375" y="5942013"/>
            <a:ext cx="17272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Co-operation with Ukraine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32" name="Picture 9" descr="Picture 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221163"/>
            <a:ext cx="327183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5545138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900" b="1" u="sng">
                <a:solidFill>
                  <a:srgbClr val="FF0000"/>
                </a:solidFill>
              </a:rPr>
              <a:t>5</a:t>
            </a:r>
            <a:r>
              <a:rPr lang="ru-RU" sz="1900" b="1" u="sng"/>
              <a:t>. </a:t>
            </a:r>
            <a:r>
              <a:rPr lang="en-US" sz="1900" b="1" u="sng"/>
              <a:t>Stellar achromatic coronagraph: </a:t>
            </a:r>
            <a:r>
              <a:rPr lang="el-GR" b="1"/>
              <a:t>λ</a:t>
            </a:r>
            <a:r>
              <a:rPr lang="en-US" b="1"/>
              <a:t>=0.6</a:t>
            </a:r>
            <a:r>
              <a:rPr lang="ru-RU" b="1"/>
              <a:t>..</a:t>
            </a:r>
            <a:r>
              <a:rPr lang="en-US" b="1"/>
              <a:t>3 </a:t>
            </a:r>
            <a:r>
              <a:rPr lang="el-GR" b="1"/>
              <a:t>μ</a:t>
            </a:r>
            <a:r>
              <a:rPr lang="en-US" b="1"/>
              <a:t>m</a:t>
            </a:r>
            <a:r>
              <a:rPr lang="en-US" sz="1900" b="1" u="sng"/>
              <a:t> </a:t>
            </a:r>
            <a:endParaRPr lang="ru-RU" sz="1900" b="1" u="sng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250825" y="1125538"/>
          <a:ext cx="4140200" cy="2524125"/>
        </p:xfrm>
        <a:graphic>
          <a:graphicData uri="http://schemas.openxmlformats.org/presentationml/2006/ole">
            <p:oleObj spid="_x0000_s43013" name="CorelDRAW" r:id="rId4" imgW="8144561" imgH="5991454" progId="CorelDRAW.Graphic.12">
              <p:embed/>
            </p:oleObj>
          </a:graphicData>
        </a:graphic>
      </p:graphicFrame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2843213" y="981075"/>
            <a:ext cx="18002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1"/>
              <a:t>Schematics</a:t>
            </a:r>
            <a:r>
              <a:rPr lang="ru-RU"/>
              <a:t> </a:t>
            </a:r>
          </a:p>
        </p:txBody>
      </p:sp>
      <p:grpSp>
        <p:nvGrpSpPr>
          <p:cNvPr id="43020" name="Group 12"/>
          <p:cNvGrpSpPr>
            <a:grpSpLocks/>
          </p:cNvGrpSpPr>
          <p:nvPr/>
        </p:nvGrpSpPr>
        <p:grpSpPr bwMode="auto">
          <a:xfrm>
            <a:off x="4787900" y="620713"/>
            <a:ext cx="3852863" cy="3341687"/>
            <a:chOff x="0" y="1968"/>
            <a:chExt cx="1536" cy="1467"/>
          </a:xfrm>
        </p:grpSpPr>
        <p:graphicFrame>
          <p:nvGraphicFramePr>
            <p:cNvPr id="43021" name="Object 13"/>
            <p:cNvGraphicFramePr>
              <a:graphicFrameLocks noChangeAspect="1"/>
            </p:cNvGraphicFramePr>
            <p:nvPr/>
          </p:nvGraphicFramePr>
          <p:xfrm>
            <a:off x="57" y="1968"/>
            <a:ext cx="721" cy="1392"/>
          </p:xfrm>
          <a:graphic>
            <a:graphicData uri="http://schemas.openxmlformats.org/presentationml/2006/ole">
              <p:oleObj spid="_x0000_s43021" name="Image" r:id="rId5" imgW="761636" imgH="1549206" progId="Photoshop.Image.6">
                <p:embed/>
              </p:oleObj>
            </a:graphicData>
          </a:graphic>
        </p:graphicFrame>
        <p:graphicFrame>
          <p:nvGraphicFramePr>
            <p:cNvPr id="43022" name="Object 14"/>
            <p:cNvGraphicFramePr>
              <a:graphicFrameLocks noChangeAspect="1"/>
            </p:cNvGraphicFramePr>
            <p:nvPr/>
          </p:nvGraphicFramePr>
          <p:xfrm>
            <a:off x="798" y="1992"/>
            <a:ext cx="697" cy="1380"/>
          </p:xfrm>
          <a:graphic>
            <a:graphicData uri="http://schemas.openxmlformats.org/presentationml/2006/ole">
              <p:oleObj spid="_x0000_s43022" name="Image" r:id="rId6" imgW="800000" imgH="1663492" progId="Photoshop.Image.6">
                <p:embed/>
              </p:oleObj>
            </a:graphicData>
          </a:graphic>
        </p:graphicFrame>
        <p:sp>
          <p:nvSpPr>
            <p:cNvPr id="43023" name="Text Box 15"/>
            <p:cNvSpPr txBox="1">
              <a:spLocks noChangeArrowheads="1"/>
            </p:cNvSpPr>
            <p:nvPr/>
          </p:nvSpPr>
          <p:spPr bwMode="auto">
            <a:xfrm>
              <a:off x="57" y="3348"/>
              <a:ext cx="682" cy="8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144" rIns="9144"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  <a:buFont typeface="Symbol" pitchFamily="18" charset="2"/>
                <a:buNone/>
              </a:pPr>
              <a:r>
                <a:rPr lang="ru-RU" sz="700">
                  <a:latin typeface="Times New Roman" pitchFamily="18" charset="0"/>
                  <a:cs typeface="Arial" charset="0"/>
                </a:rPr>
                <a:t>Планета</a:t>
              </a:r>
              <a:endParaRPr lang="en-US" sz="7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3024" name="Text Box 16"/>
            <p:cNvSpPr txBox="1">
              <a:spLocks noChangeArrowheads="1"/>
            </p:cNvSpPr>
            <p:nvPr/>
          </p:nvSpPr>
          <p:spPr bwMode="auto">
            <a:xfrm>
              <a:off x="822" y="3346"/>
              <a:ext cx="574" cy="8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144" rIns="9144"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  <a:buFont typeface="Symbol" pitchFamily="18" charset="2"/>
                <a:buNone/>
              </a:pPr>
              <a:r>
                <a:rPr lang="ru-RU" sz="700">
                  <a:latin typeface="Times New Roman" pitchFamily="18" charset="0"/>
                  <a:cs typeface="Arial" charset="0"/>
                </a:rPr>
                <a:t>Звезда и планета</a:t>
              </a:r>
              <a:endParaRPr lang="en-US" sz="7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auto">
            <a:xfrm>
              <a:off x="0" y="2948"/>
              <a:ext cx="1492" cy="363"/>
            </a:xfrm>
            <a:prstGeom prst="ellipse">
              <a:avLst/>
            </a:prstGeom>
            <a:noFill/>
            <a:ln w="25400" cap="rnd">
              <a:solidFill>
                <a:srgbClr val="FFCC00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3026" name="Text Box 18"/>
            <p:cNvSpPr txBox="1">
              <a:spLocks noChangeArrowheads="1"/>
            </p:cNvSpPr>
            <p:nvPr/>
          </p:nvSpPr>
          <p:spPr bwMode="auto">
            <a:xfrm>
              <a:off x="455" y="2848"/>
              <a:ext cx="575" cy="94"/>
            </a:xfrm>
            <a:prstGeom prst="rect">
              <a:avLst/>
            </a:prstGeom>
            <a:solidFill>
              <a:srgbClr val="FFCC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  <a:buFont typeface="Symbol" pitchFamily="18" charset="2"/>
                <a:buNone/>
              </a:pPr>
              <a:r>
                <a:rPr lang="ru-RU" sz="800">
                  <a:latin typeface="Times New Roman" pitchFamily="18" charset="0"/>
                  <a:cs typeface="Arial" charset="0"/>
                </a:rPr>
                <a:t>Темный </a:t>
              </a:r>
              <a:r>
                <a:rPr lang="en-US" sz="800">
                  <a:latin typeface="Times New Roman" pitchFamily="18" charset="0"/>
                  <a:cs typeface="Arial" charset="0"/>
                </a:rPr>
                <a:t>выход</a:t>
              </a:r>
            </a:p>
          </p:txBody>
        </p:sp>
        <p:sp>
          <p:nvSpPr>
            <p:cNvPr id="43027" name="Oval 19"/>
            <p:cNvSpPr>
              <a:spLocks noChangeArrowheads="1"/>
            </p:cNvSpPr>
            <p:nvPr/>
          </p:nvSpPr>
          <p:spPr bwMode="auto">
            <a:xfrm>
              <a:off x="0" y="2103"/>
              <a:ext cx="1492" cy="363"/>
            </a:xfrm>
            <a:prstGeom prst="ellipse">
              <a:avLst/>
            </a:prstGeom>
            <a:noFill/>
            <a:ln w="25400" cap="rnd">
              <a:solidFill>
                <a:srgbClr val="FFCC00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455" y="2374"/>
              <a:ext cx="573" cy="87"/>
            </a:xfrm>
            <a:prstGeom prst="rect">
              <a:avLst/>
            </a:prstGeom>
            <a:solidFill>
              <a:srgbClr val="FFCC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  <a:buFont typeface="Symbol" pitchFamily="18" charset="2"/>
                <a:buNone/>
              </a:pPr>
              <a:r>
                <a:rPr lang="ru-RU" sz="700">
                  <a:latin typeface="Times New Roman" pitchFamily="18" charset="0"/>
                  <a:cs typeface="Arial" charset="0"/>
                </a:rPr>
                <a:t>Светлый выход</a:t>
              </a:r>
              <a:endParaRPr lang="en-US" sz="7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3029" name="Rectangle 21"/>
            <p:cNvSpPr>
              <a:spLocks noChangeArrowheads="1"/>
            </p:cNvSpPr>
            <p:nvPr/>
          </p:nvSpPr>
          <p:spPr bwMode="auto">
            <a:xfrm>
              <a:off x="57" y="2577"/>
              <a:ext cx="1479" cy="204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144" tIns="18288" rIns="9144" bIns="18288"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43030" name="Picture 22" descr="AIC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3644900"/>
            <a:ext cx="1547812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1" name="Picture 23" descr="AIC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4797425"/>
            <a:ext cx="15843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2268538" y="4868863"/>
            <a:ext cx="26479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/>
              <a:t>CAD</a:t>
            </a:r>
            <a:r>
              <a:rPr lang="ru-RU" b="1"/>
              <a:t> </a:t>
            </a:r>
            <a:r>
              <a:rPr lang="en-US" b="1"/>
              <a:t>&amp; lab. experiment</a:t>
            </a:r>
            <a:endParaRPr lang="ru-RU"/>
          </a:p>
        </p:txBody>
      </p:sp>
      <p:sp>
        <p:nvSpPr>
          <p:cNvPr id="43075" name="Rectangle 67"/>
          <p:cNvSpPr>
            <a:spLocks noChangeArrowheads="1"/>
          </p:cNvSpPr>
          <p:nvPr/>
        </p:nvSpPr>
        <p:spPr bwMode="auto">
          <a:xfrm>
            <a:off x="2411413" y="3429000"/>
            <a:ext cx="1871662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Low resolution </a:t>
            </a:r>
            <a:r>
              <a:rPr lang="en-US" b="1">
                <a:solidFill>
                  <a:srgbClr val="FF0000"/>
                </a:solidFill>
              </a:rPr>
              <a:t>NIR spectrometer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0" y="549275"/>
            <a:ext cx="9020175" cy="3097213"/>
            <a:chOff x="0" y="346"/>
            <a:chExt cx="5682" cy="1951"/>
          </a:xfrm>
        </p:grpSpPr>
        <p:pic>
          <p:nvPicPr>
            <p:cNvPr id="56325" name="Picture 5" descr="График работ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46"/>
              <a:ext cx="5682" cy="1951"/>
            </a:xfrm>
            <a:prstGeom prst="rect">
              <a:avLst/>
            </a:prstGeom>
            <a:noFill/>
          </p:spPr>
        </p:pic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204" y="589"/>
              <a:ext cx="643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                 </a:t>
              </a:r>
              <a:endParaRPr lang="en-US" sz="1600" b="1"/>
            </a:p>
          </p:txBody>
        </p:sp>
        <p:sp>
          <p:nvSpPr>
            <p:cNvPr id="56327" name="Rectangle 7"/>
            <p:cNvSpPr>
              <a:spLocks noChangeArrowheads="1"/>
            </p:cNvSpPr>
            <p:nvPr/>
          </p:nvSpPr>
          <p:spPr bwMode="auto">
            <a:xfrm>
              <a:off x="884" y="862"/>
              <a:ext cx="767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                     </a:t>
              </a:r>
              <a:endParaRPr lang="en-US" sz="1600" b="1"/>
            </a:p>
          </p:txBody>
        </p:sp>
        <p:sp>
          <p:nvSpPr>
            <p:cNvPr id="56328" name="Rectangle 8"/>
            <p:cNvSpPr>
              <a:spLocks noChangeArrowheads="1"/>
            </p:cNvSpPr>
            <p:nvPr/>
          </p:nvSpPr>
          <p:spPr bwMode="auto">
            <a:xfrm>
              <a:off x="1760" y="1194"/>
              <a:ext cx="86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                        </a:t>
              </a:r>
              <a:endParaRPr lang="en-US" sz="1600" b="1"/>
            </a:p>
          </p:txBody>
        </p:sp>
        <p:sp>
          <p:nvSpPr>
            <p:cNvPr id="56329" name="Rectangle 9"/>
            <p:cNvSpPr>
              <a:spLocks noChangeArrowheads="1"/>
            </p:cNvSpPr>
            <p:nvPr/>
          </p:nvSpPr>
          <p:spPr bwMode="auto">
            <a:xfrm>
              <a:off x="3061" y="1814"/>
              <a:ext cx="829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                       </a:t>
              </a:r>
              <a:endParaRPr lang="en-US" sz="1600" b="1"/>
            </a:p>
          </p:txBody>
        </p:sp>
        <p:sp>
          <p:nvSpPr>
            <p:cNvPr id="56330" name="Rectangle 10"/>
            <p:cNvSpPr>
              <a:spLocks noChangeArrowheads="1"/>
            </p:cNvSpPr>
            <p:nvPr/>
          </p:nvSpPr>
          <p:spPr bwMode="auto">
            <a:xfrm>
              <a:off x="2880" y="1525"/>
              <a:ext cx="454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-100013"/>
            <a:ext cx="9144000" cy="420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</a:rPr>
              <a:t>Planetary monitoring telescope</a:t>
            </a:r>
            <a:r>
              <a:rPr lang="en-US" sz="2400"/>
              <a:t> </a:t>
            </a:r>
            <a:r>
              <a:rPr lang="en-US" sz="2400" u="sng"/>
              <a:t>project phase</a:t>
            </a:r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1187450" y="981075"/>
            <a:ext cx="647700" cy="576263"/>
          </a:xfrm>
          <a:prstGeom prst="ellipse">
            <a:avLst/>
          </a:prstGeom>
          <a:solidFill>
            <a:srgbClr val="FF0000">
              <a:alpha val="16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6334" name="Picture 14" descr="ANd9GcTGoeRsd4HEYBzfKOYmXPX9ezdolWiJBM-284ClXjlni-CbnZ9g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36838"/>
            <a:ext cx="1225550" cy="1008062"/>
          </a:xfrm>
          <a:prstGeom prst="rect">
            <a:avLst/>
          </a:prstGeom>
          <a:noFill/>
        </p:spPr>
      </p:pic>
      <p:pic>
        <p:nvPicPr>
          <p:cNvPr id="56335" name="Picture 15" descr="vid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3425" y="3500438"/>
            <a:ext cx="206057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5795963" y="4221163"/>
            <a:ext cx="3168650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Mars</a:t>
            </a:r>
            <a:r>
              <a:rPr lang="ru-RU" b="1"/>
              <a:t> </a:t>
            </a:r>
          </a:p>
          <a:p>
            <a:pPr>
              <a:buFontTx/>
              <a:buChar char="•"/>
            </a:pPr>
            <a:r>
              <a:rPr lang="ru-RU" b="1"/>
              <a:t> </a:t>
            </a:r>
            <a:r>
              <a:rPr lang="en-US" b="1"/>
              <a:t>Water vapor &amp; isotopic ratio of</a:t>
            </a:r>
            <a:r>
              <a:rPr lang="ru-RU" b="1"/>
              <a:t> </a:t>
            </a:r>
            <a:r>
              <a:rPr lang="en-US" b="1"/>
              <a:t>HDO</a:t>
            </a:r>
            <a:r>
              <a:rPr lang="ru-RU" b="1"/>
              <a:t>/</a:t>
            </a:r>
            <a:r>
              <a:rPr lang="en-US" b="1"/>
              <a:t>H</a:t>
            </a:r>
            <a:r>
              <a:rPr lang="ru-RU" sz="1600" b="1"/>
              <a:t>2</a:t>
            </a:r>
            <a:r>
              <a:rPr lang="en-US" b="1"/>
              <a:t>O</a:t>
            </a:r>
            <a:r>
              <a:rPr lang="ru-RU"/>
              <a:t> </a:t>
            </a:r>
            <a:endParaRPr lang="ru-RU" b="1"/>
          </a:p>
          <a:p>
            <a:pPr>
              <a:buFontTx/>
              <a:buChar char="•"/>
            </a:pPr>
            <a:r>
              <a:rPr lang="ru-RU" b="1"/>
              <a:t> </a:t>
            </a:r>
            <a:r>
              <a:rPr lang="en-US" b="1"/>
              <a:t>Methane (CH</a:t>
            </a:r>
            <a:r>
              <a:rPr lang="en-US" sz="1400" b="1"/>
              <a:t>4</a:t>
            </a:r>
            <a:r>
              <a:rPr lang="en-US" b="1"/>
              <a:t>)</a:t>
            </a:r>
            <a:endParaRPr lang="ru-RU" b="1"/>
          </a:p>
          <a:p>
            <a:pPr>
              <a:buFontTx/>
              <a:buChar char="•"/>
            </a:pPr>
            <a:r>
              <a:rPr lang="ru-RU" b="1"/>
              <a:t> </a:t>
            </a:r>
            <a:r>
              <a:rPr lang="en-US" b="1"/>
              <a:t>Ozone (O</a:t>
            </a:r>
            <a:r>
              <a:rPr lang="en-US" sz="1400" b="1"/>
              <a:t>3</a:t>
            </a:r>
            <a:r>
              <a:rPr lang="en-US" b="1"/>
              <a:t>)</a:t>
            </a:r>
            <a:endParaRPr lang="ru-RU" b="1"/>
          </a:p>
          <a:p>
            <a:pPr>
              <a:buFontTx/>
              <a:buChar char="•"/>
            </a:pPr>
            <a:r>
              <a:rPr lang="ru-RU" b="1"/>
              <a:t> </a:t>
            </a:r>
            <a:r>
              <a:rPr lang="en-US" b="1"/>
              <a:t>Dust storm &amp; clouds </a:t>
            </a:r>
            <a:endParaRPr lang="ru-RU" b="1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66700" y="7938"/>
            <a:ext cx="86614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Stellar Patrol – 1.5 m.</a:t>
            </a:r>
          </a:p>
          <a:p>
            <a:pPr algn="ctr"/>
            <a:r>
              <a:rPr lang="en-US" sz="3200" b="1">
                <a:solidFill>
                  <a:schemeClr val="accent2"/>
                </a:solidFill>
              </a:rPr>
              <a:t>orbital observatory telescope:</a:t>
            </a:r>
            <a:r>
              <a:rPr lang="en-US" sz="3200"/>
              <a:t> </a:t>
            </a:r>
            <a:r>
              <a:rPr lang="en-US" sz="3200" b="1" u="sng"/>
              <a:t>mission aims</a:t>
            </a:r>
            <a:endParaRPr lang="ru-RU" sz="3200" b="1" u="sng"/>
          </a:p>
        </p:txBody>
      </p:sp>
      <p:sp useBgFill="1"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2590800"/>
          </a:xfrm>
        </p:spPr>
        <p:txBody>
          <a:bodyPr/>
          <a:lstStyle/>
          <a:p>
            <a:r>
              <a:rPr lang="en-US" sz="2400"/>
              <a:t>Exoplanets imaging by nearest stars within a 5..10 pc. radius,</a:t>
            </a:r>
          </a:p>
          <a:p>
            <a:r>
              <a:rPr lang="en-US" sz="2400"/>
              <a:t>Low spectral resolution analysis of exoplanets (color analysis)</a:t>
            </a:r>
          </a:p>
          <a:p>
            <a:r>
              <a:rPr lang="en-US" sz="2400"/>
              <a:t>Exoplanet transit by the known RV-candidates </a:t>
            </a:r>
          </a:p>
          <a:p>
            <a:r>
              <a:rPr lang="en-US" sz="2400"/>
              <a:t>Solar system planetary monitoring</a:t>
            </a:r>
          </a:p>
          <a:p>
            <a:r>
              <a:rPr lang="en-US" sz="2400"/>
              <a:t>Astrophysical targets</a:t>
            </a:r>
            <a:r>
              <a:rPr lang="en-US" sz="3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908175" y="5876925"/>
            <a:ext cx="3313113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marL="342900" indent="-342900">
              <a:buFontTx/>
              <a:buChar char="•"/>
            </a:pPr>
            <a:r>
              <a:rPr lang="ru-RU" b="1"/>
              <a:t> </a:t>
            </a:r>
            <a:r>
              <a:rPr lang="en-US" b="1"/>
              <a:t>Icy satellites of planets</a:t>
            </a:r>
            <a:endParaRPr lang="ru-RU" b="1"/>
          </a:p>
          <a:p>
            <a:pPr marL="342900" indent="-342900">
              <a:buFontTx/>
              <a:buChar char="•"/>
            </a:pPr>
            <a:r>
              <a:rPr lang="en-US" b="1"/>
              <a:t>Composition of comets</a:t>
            </a:r>
            <a:endParaRPr lang="ru-RU" b="1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795963" y="5942013"/>
            <a:ext cx="3168650" cy="915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b="1"/>
              <a:t>Giant planets</a:t>
            </a:r>
            <a:endParaRPr lang="ru-RU" b="1"/>
          </a:p>
          <a:p>
            <a:pPr marL="342900" indent="-342900">
              <a:buFontTx/>
              <a:buChar char="•"/>
            </a:pPr>
            <a:r>
              <a:rPr lang="en-US" b="1"/>
              <a:t>Lunar exosphere</a:t>
            </a:r>
            <a:endParaRPr lang="ru-RU" b="1"/>
          </a:p>
          <a:p>
            <a:pPr marL="342900" indent="-342900">
              <a:buFontTx/>
              <a:buChar char="•"/>
            </a:pPr>
            <a:r>
              <a:rPr lang="en-US" b="1"/>
              <a:t>Meteor showers</a:t>
            </a:r>
            <a:endParaRPr lang="ru-RU" b="1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68313" y="4149725"/>
            <a:ext cx="2484437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marL="342900" indent="-342900"/>
            <a:endParaRPr lang="ru-RU" b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Tx/>
              <a:buChar char="•"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Asteroid hazards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Tx/>
              <a:buChar char="•"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Space debris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Tx/>
              <a:buChar char="•"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Monitoring of orbital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events…etc.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795963" y="2492375"/>
            <a:ext cx="3168650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Venus</a:t>
            </a:r>
            <a:endParaRPr lang="ru-RU" b="1"/>
          </a:p>
          <a:p>
            <a:pPr>
              <a:buFontTx/>
              <a:buChar char="•"/>
            </a:pPr>
            <a:r>
              <a:rPr lang="ru-RU" b="1"/>
              <a:t> </a:t>
            </a:r>
            <a:r>
              <a:rPr lang="en-US" b="1"/>
              <a:t>Sulfur-contained components</a:t>
            </a:r>
            <a:endParaRPr lang="ru-RU" b="1"/>
          </a:p>
          <a:p>
            <a:pPr>
              <a:buFontTx/>
              <a:buChar char="•"/>
            </a:pPr>
            <a:r>
              <a:rPr lang="ru-RU" b="1"/>
              <a:t> </a:t>
            </a:r>
            <a:r>
              <a:rPr lang="en-US" b="1"/>
              <a:t>UV</a:t>
            </a:r>
            <a:r>
              <a:rPr lang="ru-RU" b="1"/>
              <a:t> </a:t>
            </a:r>
            <a:r>
              <a:rPr lang="en-US" b="1"/>
              <a:t>absorber</a:t>
            </a:r>
            <a:endParaRPr lang="ru-RU" b="1"/>
          </a:p>
          <a:p>
            <a:pPr>
              <a:buFontTx/>
              <a:buChar char="•"/>
            </a:pPr>
            <a:r>
              <a:rPr lang="ru-RU" b="1"/>
              <a:t> </a:t>
            </a:r>
            <a:r>
              <a:rPr lang="en-US" b="1"/>
              <a:t>Night glow</a:t>
            </a:r>
            <a:endParaRPr lang="ru-RU" b="1"/>
          </a:p>
          <a:p>
            <a:pPr>
              <a:buFontTx/>
              <a:buChar char="•"/>
            </a:pPr>
            <a:r>
              <a:rPr lang="ru-RU" b="1"/>
              <a:t> </a:t>
            </a:r>
            <a:r>
              <a:rPr lang="en-US" b="1"/>
              <a:t>Atmosphere dynamics</a:t>
            </a:r>
            <a:endParaRPr lang="ru-RU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5220</TotalTime>
  <Words>871</Words>
  <Application>Microsoft Office PowerPoint</Application>
  <PresentationFormat>Экран (4:3)</PresentationFormat>
  <Paragraphs>152</Paragraphs>
  <Slides>15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MS Mincho</vt:lpstr>
      <vt:lpstr>Times New Roman</vt:lpstr>
      <vt:lpstr>Symbol</vt:lpstr>
      <vt:lpstr>Custom Design</vt:lpstr>
      <vt:lpstr>Adobe Photoshop Image</vt:lpstr>
      <vt:lpstr>CorelDRAW 12.0 Graphic</vt:lpstr>
      <vt:lpstr>Слайд 1</vt:lpstr>
      <vt:lpstr>Outline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AlexT</dc:creator>
  <cp:lastModifiedBy>Оксана</cp:lastModifiedBy>
  <cp:revision>160</cp:revision>
  <dcterms:created xsi:type="dcterms:W3CDTF">2012-05-22T10:26:23Z</dcterms:created>
  <dcterms:modified xsi:type="dcterms:W3CDTF">2012-10-26T09:51:16Z</dcterms:modified>
</cp:coreProperties>
</file>