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35" r:id="rId5"/>
    <p:sldId id="336" r:id="rId6"/>
    <p:sldId id="337" r:id="rId7"/>
    <p:sldId id="338" r:id="rId8"/>
    <p:sldId id="339" r:id="rId9"/>
    <p:sldId id="340" r:id="rId10"/>
    <p:sldId id="347" r:id="rId11"/>
    <p:sldId id="349" r:id="rId12"/>
    <p:sldId id="342" r:id="rId13"/>
    <p:sldId id="343" r:id="rId14"/>
    <p:sldId id="344" r:id="rId15"/>
    <p:sldId id="345" r:id="rId16"/>
  </p:sldIdLst>
  <p:sldSz cx="9144000" cy="6858000" type="screen4x3"/>
  <p:notesSz cx="6858000" cy="9144000"/>
  <p:defaultTextStyle>
    <a:defPPr>
      <a:defRPr lang="de-DE"/>
    </a:defPPr>
    <a:lvl1pPr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  <a:srgbClr val="D2D2D2"/>
    <a:srgbClr val="FAFAFA"/>
    <a:srgbClr val="FF8D00"/>
    <a:srgbClr val="FFE700"/>
    <a:srgbClr val="E7E7E7"/>
    <a:srgbClr val="808080"/>
    <a:srgbClr val="B3B3B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3" autoAdjust="0"/>
    <p:restoredTop sz="94611" autoAdjust="0"/>
  </p:normalViewPr>
  <p:slideViewPr>
    <p:cSldViewPr showGuides="1">
      <p:cViewPr varScale="1">
        <p:scale>
          <a:sx n="88" d="100"/>
          <a:sy n="88" d="100"/>
        </p:scale>
        <p:origin x="-109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9FA044F6-8E21-4B10-B636-04939A1CFAD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70374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2150" y="611188"/>
            <a:ext cx="5473700" cy="4105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932363"/>
            <a:ext cx="5486400" cy="352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E2B6D93-CD9C-4BE9-BDEE-7FFFB7E0BCC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957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0" descr="dlr_signe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275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1392238"/>
            <a:ext cx="7342188" cy="741362"/>
          </a:xfrm>
        </p:spPr>
        <p:txBody>
          <a:bodyPr/>
          <a:lstStyle>
            <a:lvl1pPr>
              <a:tabLst>
                <a:tab pos="2038350" algn="l"/>
              </a:tabLst>
              <a:defRPr/>
            </a:lvl1pPr>
          </a:lstStyle>
          <a:p>
            <a:pPr lvl="0"/>
            <a:r>
              <a:rPr lang="de-DE" noProof="0" dirty="0" smtClean="0"/>
              <a:t>Mastertitelformat bearbeiten</a:t>
            </a:r>
          </a:p>
        </p:txBody>
      </p:sp>
      <p:sp>
        <p:nvSpPr>
          <p:cNvPr id="85029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159000"/>
            <a:ext cx="7342188" cy="37147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6" name="Rectangle 5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www.DLR.de  •  Chart </a:t>
            </a:r>
            <a:fld id="{E19ADC32-8BA4-452D-8D92-8E4AF5BC6D7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&gt; Vortrag &gt; Autor  •  Dokumentname &gt; Datum</a:t>
            </a:r>
          </a:p>
        </p:txBody>
      </p:sp>
    </p:spTree>
    <p:extLst>
      <p:ext uri="{BB962C8B-B14F-4D97-AF65-F5344CB8AC3E}">
        <p14:creationId xmlns:p14="http://schemas.microsoft.com/office/powerpoint/2010/main" xmlns="" val="337264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•  Chart </a:t>
            </a:r>
            <a:fld id="{3506621A-C0A4-4A0C-B85C-C8F5CD15F72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&gt; Vortrag &gt; Autor  •  Dokumentname &gt; Datum</a:t>
            </a:r>
          </a:p>
        </p:txBody>
      </p:sp>
    </p:spTree>
    <p:extLst>
      <p:ext uri="{BB962C8B-B14F-4D97-AF65-F5344CB8AC3E}">
        <p14:creationId xmlns:p14="http://schemas.microsoft.com/office/powerpoint/2010/main" xmlns="" val="423202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938213"/>
            <a:ext cx="7342188" cy="7381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143000" y="1884363"/>
            <a:ext cx="3770313" cy="39925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65713" y="1884363"/>
            <a:ext cx="3771900" cy="39925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•  Chart </a:t>
            </a:r>
            <a:fld id="{8403CA8D-A942-4B99-8FFB-5DE4FC6456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&gt; Vortrag &gt; Autor  •  Dokumentname &gt; Datum</a:t>
            </a:r>
          </a:p>
        </p:txBody>
      </p:sp>
    </p:spTree>
    <p:extLst>
      <p:ext uri="{BB962C8B-B14F-4D97-AF65-F5344CB8AC3E}">
        <p14:creationId xmlns:p14="http://schemas.microsoft.com/office/powerpoint/2010/main" xmlns="" val="24054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1144800" y="1871439"/>
            <a:ext cx="3769200" cy="333425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65200" y="1872000"/>
            <a:ext cx="3769200" cy="3348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143000" y="938213"/>
            <a:ext cx="7342188" cy="738187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2"/>
          </p:nvPr>
        </p:nvSpPr>
        <p:spPr>
          <a:xfrm>
            <a:off x="1144800" y="2420888"/>
            <a:ext cx="3769200" cy="36004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3"/>
          </p:nvPr>
        </p:nvSpPr>
        <p:spPr>
          <a:xfrm>
            <a:off x="5065200" y="2420888"/>
            <a:ext cx="3769200" cy="36004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•  Chart </a:t>
            </a:r>
            <a:fld id="{DAF37945-9962-4CB1-B478-66BDA73302A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Rectangle 52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&gt; Vortrag &gt; Autor  •  Dokumentname &gt; Datum</a:t>
            </a:r>
          </a:p>
        </p:txBody>
      </p:sp>
    </p:spTree>
    <p:extLst>
      <p:ext uri="{BB962C8B-B14F-4D97-AF65-F5344CB8AC3E}">
        <p14:creationId xmlns:p14="http://schemas.microsoft.com/office/powerpoint/2010/main" xmlns="" val="48887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•  Chart </a:t>
            </a:r>
            <a:fld id="{AD18FC4C-D580-4D31-B635-268EFBEDCC5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&gt; Vortrag &gt; Autor  •  Dokumentname &gt; Datum</a:t>
            </a:r>
          </a:p>
        </p:txBody>
      </p:sp>
    </p:spTree>
    <p:extLst>
      <p:ext uri="{BB962C8B-B14F-4D97-AF65-F5344CB8AC3E}">
        <p14:creationId xmlns:p14="http://schemas.microsoft.com/office/powerpoint/2010/main" xmlns="" val="228528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•  Chart </a:t>
            </a:r>
            <a:fld id="{32472557-09D5-4963-8EC6-B344159E914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&gt; Vortrag &gt; Autor  •  Dokumentname &gt; Datum</a:t>
            </a:r>
          </a:p>
        </p:txBody>
      </p:sp>
    </p:spTree>
    <p:extLst>
      <p:ext uri="{BB962C8B-B14F-4D97-AF65-F5344CB8AC3E}">
        <p14:creationId xmlns:p14="http://schemas.microsoft.com/office/powerpoint/2010/main" xmlns="" val="128128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222225-3F16-4D42-A66D-5D314090EE22}" type="datetime1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BE34-61BF-4507-8C46-AD31470FE3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35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\\psf\Host\Users\cd\Desktop\Startbild_4zu3-Fuss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3"/>
            <a:ext cx="7342188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884363"/>
            <a:ext cx="7694613" cy="39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1029" name="Grafik 10" descr="dlr_signet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850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" name="Rectangle 5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3000" y="122238"/>
            <a:ext cx="12303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www.DLR.de  •  Chart </a:t>
            </a:r>
            <a:fld id="{52917C3B-CD55-4701-84F9-F08C458EA71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7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4900" y="122238"/>
            <a:ext cx="53990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&gt; Vortrag &gt; Autor  •  Dokumentname &gt; Datum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6" r:id="rId7"/>
  </p:sldLayoutIdLst>
  <p:hf hdr="0" dt="0"/>
  <p:txStyles>
    <p:title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2pPr>
      <a:lvl3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3pPr>
      <a:lvl4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4pPr>
      <a:lvl5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5pPr>
      <a:lvl6pPr marL="4572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6pPr>
      <a:lvl7pPr marL="9144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7pPr>
      <a:lvl8pPr marL="13716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8pPr>
      <a:lvl9pPr marL="18288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9pPr>
    </p:titleStyle>
    <p:bodyStyle>
      <a:lvl1pPr marL="179388" indent="-179388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25475" indent="-179388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077913" indent="-179388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9388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970088" indent="-173038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4272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8844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3416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7988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1143000" y="1392238"/>
            <a:ext cx="7342188" cy="741362"/>
          </a:xfrm>
        </p:spPr>
        <p:txBody>
          <a:bodyPr/>
          <a:lstStyle/>
          <a:p>
            <a:r>
              <a:rPr lang="en-US" dirty="0" smtClean="0"/>
              <a:t>Photometric analysis of Martian moon Phobos with the HRSC on Mars Express</a:t>
            </a:r>
          </a:p>
        </p:txBody>
      </p:sp>
      <p:sp>
        <p:nvSpPr>
          <p:cNvPr id="3075" name="Untertitel 2"/>
          <p:cNvSpPr>
            <a:spLocks noGrp="1"/>
          </p:cNvSpPr>
          <p:nvPr>
            <p:ph type="subTitle" idx="1"/>
          </p:nvPr>
        </p:nvSpPr>
        <p:spPr>
          <a:xfrm>
            <a:off x="1143000" y="2290316"/>
            <a:ext cx="7342188" cy="922660"/>
          </a:xfrm>
        </p:spPr>
        <p:txBody>
          <a:bodyPr/>
          <a:lstStyle/>
          <a:p>
            <a:r>
              <a:rPr lang="de-DE" sz="2000" i="1" dirty="0"/>
              <a:t>A. </a:t>
            </a:r>
            <a:r>
              <a:rPr lang="de-DE" sz="2000" i="1" dirty="0" smtClean="0"/>
              <a:t>Pasewaldt</a:t>
            </a:r>
            <a:r>
              <a:rPr lang="de-DE" sz="2000" i="1" baseline="30000" dirty="0" smtClean="0"/>
              <a:t>1</a:t>
            </a:r>
            <a:r>
              <a:rPr lang="de-DE" sz="2000" i="1" dirty="0" smtClean="0"/>
              <a:t>, </a:t>
            </a:r>
            <a:r>
              <a:rPr lang="de-DE" sz="2000" i="1" dirty="0"/>
              <a:t>K. </a:t>
            </a:r>
            <a:r>
              <a:rPr lang="de-DE" sz="2000" i="1" dirty="0" smtClean="0"/>
              <a:t>Willner</a:t>
            </a:r>
            <a:r>
              <a:rPr lang="de-DE" sz="2000" i="1" baseline="30000" dirty="0" smtClean="0"/>
              <a:t>2</a:t>
            </a:r>
            <a:r>
              <a:rPr lang="de-DE" sz="2000" i="1" dirty="0" smtClean="0"/>
              <a:t>, </a:t>
            </a:r>
            <a:r>
              <a:rPr lang="de-DE" sz="2000" i="1" dirty="0"/>
              <a:t>J. </a:t>
            </a:r>
            <a:r>
              <a:rPr lang="de-DE" sz="2000" i="1" dirty="0" smtClean="0"/>
              <a:t>Oberst</a:t>
            </a:r>
            <a:r>
              <a:rPr lang="de-DE" sz="2000" i="1" baseline="30000" dirty="0" smtClean="0"/>
              <a:t>1,2</a:t>
            </a:r>
            <a:r>
              <a:rPr lang="de-DE" sz="2000" i="1" dirty="0" smtClean="0"/>
              <a:t>, </a:t>
            </a:r>
            <a:r>
              <a:rPr lang="de-DE" sz="2000" i="1" dirty="0"/>
              <a:t>Frank </a:t>
            </a:r>
            <a:r>
              <a:rPr lang="de-DE" sz="2000" i="1" dirty="0" smtClean="0"/>
              <a:t>Scholten</a:t>
            </a:r>
            <a:r>
              <a:rPr lang="de-DE" sz="2000" i="1" baseline="30000" dirty="0" smtClean="0"/>
              <a:t>1</a:t>
            </a:r>
            <a:r>
              <a:rPr lang="de-DE" sz="2000" i="1" dirty="0" smtClean="0"/>
              <a:t>, </a:t>
            </a:r>
            <a:r>
              <a:rPr lang="de-DE" sz="2000" i="1" dirty="0"/>
              <a:t>M. </a:t>
            </a:r>
            <a:r>
              <a:rPr lang="de-DE" sz="2000" i="1" dirty="0" smtClean="0"/>
              <a:t>Wählisch</a:t>
            </a:r>
            <a:r>
              <a:rPr lang="de-DE" sz="2000" i="1" baseline="30000" dirty="0" smtClean="0"/>
              <a:t>1</a:t>
            </a:r>
            <a:r>
              <a:rPr lang="de-DE" sz="2000" i="1" dirty="0" smtClean="0"/>
              <a:t>, </a:t>
            </a:r>
            <a:r>
              <a:rPr lang="de-DE" sz="2000" i="1" dirty="0"/>
              <a:t>K.-D. </a:t>
            </a:r>
            <a:r>
              <a:rPr lang="de-DE" sz="2000" i="1" dirty="0" smtClean="0"/>
              <a:t>Matz</a:t>
            </a:r>
            <a:r>
              <a:rPr lang="de-DE" sz="2000" i="1" baseline="30000" dirty="0" smtClean="0"/>
              <a:t>1</a:t>
            </a:r>
            <a:r>
              <a:rPr lang="de-DE" sz="2000" i="1" dirty="0" smtClean="0"/>
              <a:t>, </a:t>
            </a:r>
            <a:r>
              <a:rPr lang="de-DE" sz="2000" i="1" dirty="0"/>
              <a:t>T. </a:t>
            </a:r>
            <a:r>
              <a:rPr lang="de-DE" sz="2000" i="1" dirty="0" smtClean="0"/>
              <a:t>Roatsch</a:t>
            </a:r>
            <a:r>
              <a:rPr lang="de-DE" sz="2000" i="1" baseline="30000" dirty="0" smtClean="0"/>
              <a:t>1</a:t>
            </a:r>
            <a:r>
              <a:rPr lang="de-DE" sz="2000" i="1" dirty="0" smtClean="0"/>
              <a:t>, </a:t>
            </a:r>
            <a:r>
              <a:rPr lang="de-DE" sz="2000" i="1" dirty="0"/>
              <a:t>H. </a:t>
            </a:r>
            <a:r>
              <a:rPr lang="de-DE" sz="2000" i="1" dirty="0" smtClean="0"/>
              <a:t>Hoffmann</a:t>
            </a:r>
            <a:r>
              <a:rPr lang="de-DE" sz="2000" i="1" baseline="30000" dirty="0" smtClean="0"/>
              <a:t>1</a:t>
            </a:r>
            <a:r>
              <a:rPr lang="de-DE" sz="2000" i="1" dirty="0" smtClean="0"/>
              <a:t>, </a:t>
            </a:r>
            <a:r>
              <a:rPr lang="de-DE" sz="2000" i="1" dirty="0"/>
              <a:t>A. </a:t>
            </a:r>
            <a:r>
              <a:rPr lang="de-DE" sz="2000" i="1" dirty="0" smtClean="0"/>
              <a:t>Grechishev</a:t>
            </a:r>
            <a:r>
              <a:rPr lang="de-DE" sz="2000" i="1" baseline="30000" dirty="0" smtClean="0"/>
              <a:t>3</a:t>
            </a:r>
            <a:r>
              <a:rPr lang="de-DE" sz="2000" i="1" dirty="0" smtClean="0"/>
              <a:t> </a:t>
            </a:r>
            <a:r>
              <a:rPr lang="de-DE" sz="2000" i="1" dirty="0" err="1"/>
              <a:t>and</a:t>
            </a:r>
            <a:r>
              <a:rPr lang="de-DE" sz="2000" i="1" dirty="0"/>
              <a:t> V. </a:t>
            </a:r>
            <a:r>
              <a:rPr lang="de-DE" sz="2000" i="1" dirty="0" smtClean="0"/>
              <a:t>Patsyn</a:t>
            </a:r>
            <a:r>
              <a:rPr lang="de-DE" sz="2000" i="1" baseline="30000" dirty="0" smtClean="0"/>
              <a:t>3</a:t>
            </a:r>
            <a:endParaRPr lang="en-US" sz="2000" i="1" baseline="30000" dirty="0"/>
          </a:p>
        </p:txBody>
      </p:sp>
      <p:sp>
        <p:nvSpPr>
          <p:cNvPr id="307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smtClean="0">
                <a:solidFill>
                  <a:srgbClr val="686868"/>
                </a:solidFill>
              </a:rPr>
              <a:t>www.DLR.de  •  Chart </a:t>
            </a:r>
            <a:fld id="{7E830CB7-1427-4A25-9636-461AAC485CBC}" type="slidenum">
              <a:rPr lang="de-DE" smtClean="0">
                <a:solidFill>
                  <a:srgbClr val="686868"/>
                </a:solidFill>
              </a:rPr>
              <a:pPr eaLnBrk="1" hangingPunct="1"/>
              <a:t>1</a:t>
            </a:fld>
            <a:endParaRPr lang="de-DE" smtClean="0">
              <a:solidFill>
                <a:srgbClr val="686868"/>
              </a:solidFill>
            </a:endParaRPr>
          </a:p>
        </p:txBody>
      </p:sp>
      <p:sp>
        <p:nvSpPr>
          <p:cNvPr id="307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122238"/>
            <a:ext cx="5399088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</a:t>
            </a:r>
            <a:r>
              <a:rPr lang="en-US" dirty="0" smtClean="0"/>
              <a:t>Photometric analysis </a:t>
            </a:r>
            <a:r>
              <a:rPr lang="en-US" dirty="0"/>
              <a:t>of </a:t>
            </a:r>
            <a:r>
              <a:rPr lang="en-US" dirty="0" smtClean="0"/>
              <a:t>Martian moon Phobos with the HRSC on Mars Express </a:t>
            </a:r>
            <a:r>
              <a:rPr lang="de-DE" dirty="0" smtClean="0">
                <a:solidFill>
                  <a:srgbClr val="686868"/>
                </a:solidFill>
              </a:rPr>
              <a:t>&gt; A. Pasewaldt  •  09.10.2012</a:t>
            </a:r>
          </a:p>
        </p:txBody>
      </p:sp>
      <p:sp>
        <p:nvSpPr>
          <p:cNvPr id="6" name="Untertitel 2"/>
          <p:cNvSpPr txBox="1">
            <a:spLocks/>
          </p:cNvSpPr>
          <p:nvPr/>
        </p:nvSpPr>
        <p:spPr bwMode="auto">
          <a:xfrm>
            <a:off x="1143000" y="3448770"/>
            <a:ext cx="7342188" cy="77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5475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7303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272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44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16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88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baseline="30000" dirty="0" smtClean="0"/>
              <a:t>1</a:t>
            </a:r>
            <a:r>
              <a:rPr lang="en-US" sz="1600" i="1" dirty="0" smtClean="0"/>
              <a:t> DLR Berlin, Institute of Planetary Research, Berlin</a:t>
            </a:r>
          </a:p>
          <a:p>
            <a:r>
              <a:rPr lang="en-US" sz="1600" i="1" baseline="30000" dirty="0" smtClean="0"/>
              <a:t>2</a:t>
            </a:r>
            <a:r>
              <a:rPr lang="en-US" sz="1600" i="1" dirty="0" smtClean="0"/>
              <a:t> TU Berlin, Institute for Geodesy and Geoinformation Science, Berlin</a:t>
            </a:r>
            <a:br>
              <a:rPr lang="en-US" sz="1600" i="1" dirty="0" smtClean="0"/>
            </a:br>
            <a:r>
              <a:rPr lang="en-US" sz="1600" i="1" baseline="30000" dirty="0" smtClean="0"/>
              <a:t>3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MIIGAiK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MIIGAiK</a:t>
            </a:r>
            <a:r>
              <a:rPr lang="en-US" sz="1600" i="1" dirty="0" smtClean="0"/>
              <a:t> Extraterrestrial Laboratory, Moscow</a:t>
            </a:r>
            <a:endParaRPr lang="en-US" sz="1600" i="1" baseline="30000" dirty="0" smtClean="0"/>
          </a:p>
        </p:txBody>
      </p:sp>
      <p:sp>
        <p:nvSpPr>
          <p:cNvPr id="8" name="Untertitel 2"/>
          <p:cNvSpPr txBox="1">
            <a:spLocks/>
          </p:cNvSpPr>
          <p:nvPr/>
        </p:nvSpPr>
        <p:spPr bwMode="auto">
          <a:xfrm>
            <a:off x="1143000" y="980728"/>
            <a:ext cx="7342188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5475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7303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272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44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16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88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u="sng" dirty="0" smtClean="0"/>
              <a:t>Presentation at the Moscow Solar System Symposium 2012: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Photometric correction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Chart </a:t>
            </a:r>
            <a:fld id="{3506621A-C0A4-4A0C-B85C-C8F5CD15F72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9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454050"/>
            <a:ext cx="3620770" cy="2262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5184" y="2644616"/>
            <a:ext cx="3623040" cy="226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7392" y="3828896"/>
            <a:ext cx="3623040" cy="226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feld 12"/>
          <p:cNvSpPr txBox="1"/>
          <p:nvPr/>
        </p:nvSpPr>
        <p:spPr>
          <a:xfrm>
            <a:off x="2267744" y="1484657"/>
            <a:ext cx="2436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de-DE" sz="1200" i="1" dirty="0" smtClean="0">
                <a:solidFill>
                  <a:schemeClr val="bg1"/>
                </a:solidFill>
              </a:rPr>
              <a:t>Orbit 6906, </a:t>
            </a:r>
            <a:r>
              <a:rPr lang="de-DE" sz="1200" i="1" dirty="0">
                <a:solidFill>
                  <a:schemeClr val="bg1"/>
                </a:solidFill>
              </a:rPr>
              <a:t>ND </a:t>
            </a:r>
            <a:r>
              <a:rPr lang="de-DE" sz="1200" i="1" dirty="0" err="1">
                <a:solidFill>
                  <a:schemeClr val="bg1"/>
                </a:solidFill>
              </a:rPr>
              <a:t>channel</a:t>
            </a:r>
            <a:r>
              <a:rPr lang="de-DE" sz="1200" i="1" dirty="0" smtClean="0">
                <a:solidFill>
                  <a:schemeClr val="bg1"/>
                </a:solidFill>
              </a:rPr>
              <a:t>, </a:t>
            </a:r>
            <a:r>
              <a:rPr lang="de-DE" sz="1200" i="1" dirty="0" err="1" smtClean="0">
                <a:solidFill>
                  <a:schemeClr val="bg1"/>
                </a:solidFill>
              </a:rPr>
              <a:t>masked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541006" y="2656031"/>
            <a:ext cx="2047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de-DE" sz="1200" i="1" dirty="0" smtClean="0">
                <a:solidFill>
                  <a:schemeClr val="bg1"/>
                </a:solidFill>
              </a:rPr>
              <a:t>Lambert: I/F = f(</a:t>
            </a:r>
            <a:r>
              <a:rPr lang="el-GR" sz="1200" i="1" dirty="0" smtClean="0">
                <a:solidFill>
                  <a:schemeClr val="bg1"/>
                </a:solidFill>
              </a:rPr>
              <a:t>α</a:t>
            </a:r>
            <a:r>
              <a:rPr lang="de-DE" sz="1200" i="1" dirty="0" smtClean="0">
                <a:solidFill>
                  <a:schemeClr val="bg1"/>
                </a:solidFill>
              </a:rPr>
              <a:t>) * </a:t>
            </a:r>
            <a:r>
              <a:rPr lang="el-GR" sz="1200" i="1" dirty="0">
                <a:solidFill>
                  <a:schemeClr val="bg1"/>
                </a:solidFill>
              </a:rPr>
              <a:t>μ</a:t>
            </a:r>
            <a:r>
              <a:rPr lang="de-DE" sz="1200" i="1" baseline="-25000" dirty="0">
                <a:solidFill>
                  <a:schemeClr val="bg1"/>
                </a:solidFill>
              </a:rPr>
              <a:t>0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539099" y="3828896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de-DE" sz="1200" i="1" dirty="0" smtClean="0">
                <a:solidFill>
                  <a:schemeClr val="bg1"/>
                </a:solidFill>
              </a:rPr>
              <a:t>Lommel-Seeliger: </a:t>
            </a:r>
            <a:r>
              <a:rPr lang="de-DE" sz="1200" i="1" dirty="0">
                <a:solidFill>
                  <a:schemeClr val="bg1"/>
                </a:solidFill>
              </a:rPr>
              <a:t>I/F = </a:t>
            </a:r>
            <a:r>
              <a:rPr lang="de-DE" sz="1200" i="1" dirty="0" smtClean="0">
                <a:solidFill>
                  <a:schemeClr val="bg1"/>
                </a:solidFill>
              </a:rPr>
              <a:t>f(</a:t>
            </a:r>
            <a:r>
              <a:rPr lang="el-GR" sz="1200" i="1" dirty="0" smtClean="0">
                <a:solidFill>
                  <a:schemeClr val="bg1"/>
                </a:solidFill>
              </a:rPr>
              <a:t>α</a:t>
            </a:r>
            <a:r>
              <a:rPr lang="de-DE" sz="1200" i="1" dirty="0" smtClean="0">
                <a:solidFill>
                  <a:schemeClr val="bg1"/>
                </a:solidFill>
              </a:rPr>
              <a:t>) * [</a:t>
            </a:r>
            <a:r>
              <a:rPr lang="el-GR" sz="1200" i="1" dirty="0" smtClean="0">
                <a:solidFill>
                  <a:schemeClr val="bg1"/>
                </a:solidFill>
              </a:rPr>
              <a:t>μ</a:t>
            </a:r>
            <a:r>
              <a:rPr lang="de-DE" sz="1200" i="1" baseline="-25000" dirty="0" smtClean="0">
                <a:solidFill>
                  <a:schemeClr val="bg1"/>
                </a:solidFill>
              </a:rPr>
              <a:t>0</a:t>
            </a:r>
            <a:r>
              <a:rPr lang="de-DE" sz="1200" i="1" dirty="0" smtClean="0">
                <a:solidFill>
                  <a:schemeClr val="bg1"/>
                </a:solidFill>
              </a:rPr>
              <a:t>/(</a:t>
            </a:r>
            <a:r>
              <a:rPr lang="el-GR" sz="1200" i="1" dirty="0" smtClean="0">
                <a:solidFill>
                  <a:schemeClr val="bg1"/>
                </a:solidFill>
              </a:rPr>
              <a:t>μ</a:t>
            </a:r>
            <a:r>
              <a:rPr lang="de-DE" sz="1200" i="1" dirty="0" smtClean="0">
                <a:solidFill>
                  <a:schemeClr val="bg1"/>
                </a:solidFill>
              </a:rPr>
              <a:t>+</a:t>
            </a:r>
            <a:r>
              <a:rPr lang="el-GR" sz="1200" i="1" dirty="0" smtClean="0">
                <a:solidFill>
                  <a:schemeClr val="bg1"/>
                </a:solidFill>
              </a:rPr>
              <a:t>μ</a:t>
            </a:r>
            <a:r>
              <a:rPr lang="de-DE" sz="1200" i="1" baseline="-25000" dirty="0" smtClean="0">
                <a:solidFill>
                  <a:schemeClr val="bg1"/>
                </a:solidFill>
              </a:rPr>
              <a:t>0</a:t>
            </a:r>
            <a:r>
              <a:rPr lang="de-DE" sz="1200" i="1" dirty="0" smtClean="0">
                <a:solidFill>
                  <a:schemeClr val="bg1"/>
                </a:solidFill>
              </a:rPr>
              <a:t>)]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043608" y="3541444"/>
            <a:ext cx="1155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800" dirty="0" smtClean="0">
                <a:solidFill>
                  <a:schemeClr val="bg1"/>
                </a:solidFill>
              </a:rPr>
              <a:t>© DLR, M. </a:t>
            </a:r>
            <a:r>
              <a:rPr lang="de-DE" sz="800" dirty="0" err="1" smtClean="0">
                <a:solidFill>
                  <a:schemeClr val="bg1"/>
                </a:solidFill>
              </a:rPr>
              <a:t>Wählisch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691227" y="5744289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l-GR" sz="1200" i="1" dirty="0" smtClean="0">
                <a:solidFill>
                  <a:schemeClr val="bg1"/>
                </a:solidFill>
              </a:rPr>
              <a:t>μ</a:t>
            </a:r>
            <a:r>
              <a:rPr lang="de-DE" sz="1200" i="1" baseline="-25000" dirty="0" smtClean="0">
                <a:solidFill>
                  <a:schemeClr val="bg1"/>
                </a:solidFill>
              </a:rPr>
              <a:t>0 </a:t>
            </a:r>
            <a:r>
              <a:rPr lang="de-DE" sz="1200" i="1" dirty="0" smtClean="0">
                <a:solidFill>
                  <a:schemeClr val="bg1"/>
                </a:solidFill>
              </a:rPr>
              <a:t>= cos(i) &amp; </a:t>
            </a:r>
            <a:r>
              <a:rPr lang="el-GR" sz="1200" i="1" dirty="0" smtClean="0">
                <a:solidFill>
                  <a:schemeClr val="bg1"/>
                </a:solidFill>
              </a:rPr>
              <a:t>μ</a:t>
            </a:r>
            <a:r>
              <a:rPr lang="de-DE" sz="1200" i="1" dirty="0" smtClean="0">
                <a:solidFill>
                  <a:schemeClr val="bg1"/>
                </a:solidFill>
              </a:rPr>
              <a:t> = cos(e)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41264" y="122238"/>
            <a:ext cx="5399088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</a:t>
            </a:r>
            <a:r>
              <a:rPr lang="en-US" dirty="0" smtClean="0"/>
              <a:t>Photometric analysis </a:t>
            </a:r>
            <a:r>
              <a:rPr lang="en-US" dirty="0"/>
              <a:t>of </a:t>
            </a:r>
            <a:r>
              <a:rPr lang="en-US" dirty="0" smtClean="0"/>
              <a:t>Martian moon Phobos with the HRSC on Mars Express </a:t>
            </a:r>
            <a:r>
              <a:rPr lang="de-DE" dirty="0" smtClean="0">
                <a:solidFill>
                  <a:srgbClr val="686868"/>
                </a:solidFill>
              </a:rPr>
              <a:t>&gt; A. Pasewaldt  •  09.10.2012</a:t>
            </a:r>
          </a:p>
        </p:txBody>
      </p:sp>
    </p:spTree>
    <p:extLst>
      <p:ext uri="{BB962C8B-B14F-4D97-AF65-F5344CB8AC3E}">
        <p14:creationId xmlns:p14="http://schemas.microsoft.com/office/powerpoint/2010/main" xmlns="" val="322992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…thank you for your attention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Chart </a:t>
            </a:r>
            <a:fld id="{3506621A-C0A4-4A0C-B85C-C8F5CD15F72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2487" y="1740694"/>
            <a:ext cx="5817865" cy="3992562"/>
          </a:xfrm>
        </p:spPr>
      </p:pic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41264" y="122238"/>
            <a:ext cx="5399088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</a:t>
            </a:r>
            <a:r>
              <a:rPr lang="en-US" dirty="0" smtClean="0"/>
              <a:t>Photometric analysis </a:t>
            </a:r>
            <a:r>
              <a:rPr lang="en-US" dirty="0"/>
              <a:t>of </a:t>
            </a:r>
            <a:r>
              <a:rPr lang="en-US" dirty="0" smtClean="0"/>
              <a:t>Martian moon Phobos with the HRSC on Mars Express </a:t>
            </a:r>
            <a:r>
              <a:rPr lang="de-DE" dirty="0" smtClean="0">
                <a:solidFill>
                  <a:srgbClr val="686868"/>
                </a:solidFill>
              </a:rPr>
              <a:t>&gt; A. Pasewaldt  •  09.10.2012</a:t>
            </a:r>
          </a:p>
        </p:txBody>
      </p:sp>
    </p:spTree>
    <p:extLst>
      <p:ext uri="{BB962C8B-B14F-4D97-AF65-F5344CB8AC3E}">
        <p14:creationId xmlns:p14="http://schemas.microsoft.com/office/powerpoint/2010/main" xmlns="" val="175085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References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3000" y="1772816"/>
            <a:ext cx="7694613" cy="4064917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de-DE" dirty="0"/>
              <a:t>Albertz, J., </a:t>
            </a:r>
            <a:r>
              <a:rPr lang="de-DE" dirty="0" err="1"/>
              <a:t>Wiggenhagen</a:t>
            </a:r>
            <a:r>
              <a:rPr lang="de-DE" dirty="0"/>
              <a:t>, M., 2010: Guide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Photogrammetry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Remote </a:t>
            </a:r>
            <a:r>
              <a:rPr lang="de-DE" dirty="0" err="1"/>
              <a:t>Sensing</a:t>
            </a:r>
            <a:r>
              <a:rPr lang="de-DE" dirty="0"/>
              <a:t>. 5th </a:t>
            </a:r>
            <a:r>
              <a:rPr lang="de-DE" dirty="0" err="1"/>
              <a:t>ed</a:t>
            </a:r>
            <a:r>
              <a:rPr lang="de-DE" dirty="0"/>
              <a:t>. Heidelberg.</a:t>
            </a:r>
          </a:p>
          <a:p>
            <a:pPr>
              <a:lnSpc>
                <a:spcPct val="114000"/>
              </a:lnSpc>
            </a:pPr>
            <a:r>
              <a:rPr lang="de-DE" dirty="0"/>
              <a:t>Greeley, R., </a:t>
            </a:r>
            <a:r>
              <a:rPr lang="de-DE" dirty="0" err="1"/>
              <a:t>Batson</a:t>
            </a:r>
            <a:r>
              <a:rPr lang="de-DE" dirty="0"/>
              <a:t>, R.M., (</a:t>
            </a:r>
            <a:r>
              <a:rPr lang="de-DE" dirty="0" err="1"/>
              <a:t>eds</a:t>
            </a:r>
            <a:r>
              <a:rPr lang="de-DE" dirty="0"/>
              <a:t>.), 1990: Planetary Mapping (= Cambridge Planetary Science Series 6). Cambridge. </a:t>
            </a:r>
          </a:p>
          <a:p>
            <a:pPr>
              <a:lnSpc>
                <a:spcPct val="114000"/>
              </a:lnSpc>
            </a:pPr>
            <a:r>
              <a:rPr lang="en-US" dirty="0" err="1"/>
              <a:t>Jaumann</a:t>
            </a:r>
            <a:r>
              <a:rPr lang="en-US" dirty="0"/>
              <a:t>, R., </a:t>
            </a:r>
            <a:r>
              <a:rPr lang="en-US" dirty="0" err="1"/>
              <a:t>Neukum</a:t>
            </a:r>
            <a:r>
              <a:rPr lang="en-US" dirty="0"/>
              <a:t>, G., </a:t>
            </a:r>
            <a:r>
              <a:rPr lang="en-US" dirty="0" err="1"/>
              <a:t>Behnke</a:t>
            </a:r>
            <a:r>
              <a:rPr lang="en-US" dirty="0"/>
              <a:t>, T., et al. 2007: The high-resolution stereo camera (HRSC) experiment on Mars Express: Instrument aspects and experiment conduct from interplanetary cruise through the nominal mission. In: Planetary and  Space Science, Vol. 55, pp. 928-952.</a:t>
            </a:r>
          </a:p>
          <a:p>
            <a:pPr>
              <a:lnSpc>
                <a:spcPct val="114000"/>
              </a:lnSpc>
            </a:pPr>
            <a:r>
              <a:rPr lang="de-DE" dirty="0" err="1"/>
              <a:t>Noland</a:t>
            </a:r>
            <a:r>
              <a:rPr lang="de-DE" dirty="0"/>
              <a:t>, M., </a:t>
            </a:r>
            <a:r>
              <a:rPr lang="de-DE" dirty="0" err="1"/>
              <a:t>Veverka</a:t>
            </a:r>
            <a:r>
              <a:rPr lang="de-DE" dirty="0"/>
              <a:t>, J., 1976: The </a:t>
            </a:r>
            <a:r>
              <a:rPr lang="de-DE" dirty="0" err="1"/>
              <a:t>photometric</a:t>
            </a:r>
            <a:r>
              <a:rPr lang="de-DE" dirty="0"/>
              <a:t> </a:t>
            </a:r>
            <a:r>
              <a:rPr lang="de-DE" dirty="0" err="1"/>
              <a:t>functions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Phobos </a:t>
            </a:r>
            <a:r>
              <a:rPr lang="de-DE" dirty="0" err="1"/>
              <a:t>and</a:t>
            </a:r>
            <a:r>
              <a:rPr lang="de-DE" dirty="0"/>
              <a:t> Deimos, I. Disc-</a:t>
            </a:r>
            <a:r>
              <a:rPr lang="de-DE" dirty="0" err="1"/>
              <a:t>integrated</a:t>
            </a:r>
            <a:r>
              <a:rPr lang="de-DE" dirty="0"/>
              <a:t> </a:t>
            </a:r>
            <a:r>
              <a:rPr lang="de-DE" dirty="0" err="1"/>
              <a:t>photometry</a:t>
            </a:r>
            <a:r>
              <a:rPr lang="de-DE" dirty="0"/>
              <a:t>. In: </a:t>
            </a:r>
            <a:r>
              <a:rPr lang="de-DE" dirty="0" err="1"/>
              <a:t>Icarus</a:t>
            </a:r>
            <a:r>
              <a:rPr lang="de-DE" dirty="0"/>
              <a:t>, Vol. 28, </a:t>
            </a:r>
            <a:r>
              <a:rPr lang="de-DE" dirty="0" err="1"/>
              <a:t>No</a:t>
            </a:r>
            <a:r>
              <a:rPr lang="de-DE" dirty="0"/>
              <a:t>. 3, pp. 405-414.</a:t>
            </a:r>
          </a:p>
          <a:p>
            <a:pPr>
              <a:lnSpc>
                <a:spcPct val="114000"/>
              </a:lnSpc>
            </a:pPr>
            <a:r>
              <a:rPr lang="de-DE" dirty="0" err="1"/>
              <a:t>Simonelli</a:t>
            </a:r>
            <a:r>
              <a:rPr lang="de-DE" dirty="0"/>
              <a:t>, P., et al., 1998: </a:t>
            </a:r>
            <a:r>
              <a:rPr lang="de-DE" dirty="0" err="1"/>
              <a:t>Photometric</a:t>
            </a:r>
            <a:r>
              <a:rPr lang="de-DE" dirty="0"/>
              <a:t> Properties </a:t>
            </a:r>
            <a:r>
              <a:rPr lang="de-DE" dirty="0" err="1"/>
              <a:t>of</a:t>
            </a:r>
            <a:r>
              <a:rPr lang="de-DE" dirty="0"/>
              <a:t> Phobos </a:t>
            </a:r>
            <a:r>
              <a:rPr lang="de-DE" dirty="0" err="1"/>
              <a:t>Surface</a:t>
            </a:r>
            <a:r>
              <a:rPr lang="de-DE" dirty="0"/>
              <a:t> Materials </a:t>
            </a:r>
            <a:r>
              <a:rPr lang="de-DE" dirty="0" err="1"/>
              <a:t>From</a:t>
            </a:r>
            <a:r>
              <a:rPr lang="de-DE" dirty="0"/>
              <a:t> Viking Images. In: </a:t>
            </a:r>
            <a:r>
              <a:rPr lang="de-DE" dirty="0" err="1"/>
              <a:t>Icarus</a:t>
            </a:r>
            <a:r>
              <a:rPr lang="de-DE" dirty="0"/>
              <a:t>, Vol. 131, </a:t>
            </a:r>
            <a:r>
              <a:rPr lang="de-DE" dirty="0" err="1"/>
              <a:t>No</a:t>
            </a:r>
            <a:r>
              <a:rPr lang="de-DE" dirty="0"/>
              <a:t>. 1, pp. 52-77</a:t>
            </a:r>
            <a:r>
              <a:rPr lang="de-DE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Chart </a:t>
            </a:r>
            <a:fld id="{3506621A-C0A4-4A0C-B85C-C8F5CD15F72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41264" y="122238"/>
            <a:ext cx="5399088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</a:t>
            </a:r>
            <a:r>
              <a:rPr lang="en-US" dirty="0" smtClean="0"/>
              <a:t>Photometric analysis </a:t>
            </a:r>
            <a:r>
              <a:rPr lang="en-US" dirty="0"/>
              <a:t>of </a:t>
            </a:r>
            <a:r>
              <a:rPr lang="en-US" dirty="0" smtClean="0"/>
              <a:t>Martian moon Phobos with the HRSC on Mars Express </a:t>
            </a:r>
            <a:r>
              <a:rPr lang="de-DE" dirty="0" smtClean="0">
                <a:solidFill>
                  <a:srgbClr val="686868"/>
                </a:solidFill>
              </a:rPr>
              <a:t>&gt; A. Pasewaldt  •  09.10.2012</a:t>
            </a:r>
          </a:p>
        </p:txBody>
      </p:sp>
    </p:spTree>
    <p:extLst>
      <p:ext uri="{BB962C8B-B14F-4D97-AF65-F5344CB8AC3E}">
        <p14:creationId xmlns:p14="http://schemas.microsoft.com/office/powerpoint/2010/main" xmlns="" val="334742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Mars Express (MEX)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half" idx="1"/>
          </p:nvPr>
        </p:nvSpPr>
        <p:spPr>
          <a:xfrm>
            <a:off x="1143000" y="1452315"/>
            <a:ext cx="3770313" cy="41369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ESA‘s 1st mission to another planet </a:t>
            </a:r>
          </a:p>
          <a:p>
            <a:pPr marL="1">
              <a:lnSpc>
                <a:spcPct val="150000"/>
              </a:lnSpc>
            </a:pPr>
            <a:r>
              <a:rPr lang="en-US" dirty="0" smtClean="0"/>
              <a:t>Orbit insertion: End of 2003</a:t>
            </a:r>
          </a:p>
          <a:p>
            <a:pPr marL="1">
              <a:lnSpc>
                <a:spcPct val="150000"/>
              </a:lnSpc>
            </a:pPr>
            <a:r>
              <a:rPr lang="en-US" dirty="0" smtClean="0"/>
              <a:t>Mission goals:</a:t>
            </a:r>
          </a:p>
          <a:p>
            <a:pPr marL="446088" lvl="1">
              <a:lnSpc>
                <a:spcPct val="150000"/>
              </a:lnSpc>
            </a:pPr>
            <a:r>
              <a:rPr lang="en-US" dirty="0" smtClean="0"/>
              <a:t>Mars cartography</a:t>
            </a:r>
          </a:p>
          <a:p>
            <a:pPr marL="446088" lvl="1">
              <a:lnSpc>
                <a:spcPct val="150000"/>
              </a:lnSpc>
            </a:pPr>
            <a:r>
              <a:rPr lang="en-US" dirty="0" smtClean="0"/>
              <a:t>Investigation of Martian atmosphere and surface</a:t>
            </a:r>
          </a:p>
          <a:p>
            <a:pPr marL="446088" lvl="1">
              <a:lnSpc>
                <a:spcPct val="150000"/>
              </a:lnSpc>
            </a:pPr>
            <a:r>
              <a:rPr lang="en-US" dirty="0" smtClean="0"/>
              <a:t>Phobos flybys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7 scientific instruments, underneath the HRSC camera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smtClean="0">
                <a:solidFill>
                  <a:srgbClr val="686868"/>
                </a:solidFill>
              </a:rPr>
              <a:t>www.DLR.de  •  Chart </a:t>
            </a:r>
            <a:fld id="{B8C647BF-69C6-467B-8BA9-98D461203351}" type="slidenum">
              <a:rPr lang="de-DE" smtClean="0">
                <a:solidFill>
                  <a:srgbClr val="686868"/>
                </a:solidFill>
              </a:rPr>
              <a:pPr eaLnBrk="1" hangingPunct="1"/>
              <a:t>2</a:t>
            </a:fld>
            <a:endParaRPr lang="de-DE" smtClean="0">
              <a:solidFill>
                <a:srgbClr val="686868"/>
              </a:solidFill>
            </a:endParaRPr>
          </a:p>
        </p:txBody>
      </p:sp>
      <p:pic>
        <p:nvPicPr>
          <p:cNvPr id="7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258" y="2060848"/>
            <a:ext cx="3819198" cy="27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feld 14"/>
          <p:cNvSpPr txBox="1"/>
          <p:nvPr/>
        </p:nvSpPr>
        <p:spPr>
          <a:xfrm>
            <a:off x="4857258" y="4545984"/>
            <a:ext cx="5494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800" dirty="0" smtClean="0">
                <a:solidFill>
                  <a:schemeClr val="bg1"/>
                </a:solidFill>
              </a:rPr>
              <a:t>© ESA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122238"/>
            <a:ext cx="5399088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</a:t>
            </a:r>
            <a:r>
              <a:rPr lang="en-US" dirty="0" smtClean="0"/>
              <a:t>Photometric analysis </a:t>
            </a:r>
            <a:r>
              <a:rPr lang="en-US" dirty="0"/>
              <a:t>of </a:t>
            </a:r>
            <a:r>
              <a:rPr lang="en-US" dirty="0" smtClean="0"/>
              <a:t>Martian moon Phobos with the HRSC on Mars Express </a:t>
            </a:r>
            <a:r>
              <a:rPr lang="de-DE" dirty="0" smtClean="0">
                <a:solidFill>
                  <a:srgbClr val="686868"/>
                </a:solidFill>
              </a:rPr>
              <a:t>&gt; A. Pasewaldt  •  09.10.2012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High Resolution Stereo </a:t>
            </a:r>
            <a:r>
              <a:rPr lang="de-DE" dirty="0" err="1"/>
              <a:t>Camera</a:t>
            </a:r>
            <a:r>
              <a:rPr lang="de-DE" dirty="0"/>
              <a:t> (HRSC)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143000" y="1412776"/>
            <a:ext cx="3770313" cy="4536504"/>
          </a:xfrm>
        </p:spPr>
        <p:txBody>
          <a:bodyPr/>
          <a:lstStyle/>
          <a:p>
            <a:pPr marL="1">
              <a:lnSpc>
                <a:spcPct val="150000"/>
              </a:lnSpc>
            </a:pPr>
            <a:r>
              <a:rPr lang="en-US" dirty="0" smtClean="0"/>
              <a:t>Multi-line </a:t>
            </a:r>
            <a:r>
              <a:rPr lang="en-US" dirty="0" err="1" smtClean="0"/>
              <a:t>pushbroom</a:t>
            </a:r>
            <a:r>
              <a:rPr lang="en-US" dirty="0" smtClean="0"/>
              <a:t> scanner</a:t>
            </a:r>
          </a:p>
          <a:p>
            <a:pPr marL="1">
              <a:lnSpc>
                <a:spcPct val="150000"/>
              </a:lnSpc>
            </a:pPr>
            <a:r>
              <a:rPr lang="en-US" dirty="0" smtClean="0"/>
              <a:t>9 CCD lines in a focal plane</a:t>
            </a:r>
          </a:p>
          <a:p>
            <a:pPr marL="446088" lvl="1">
              <a:lnSpc>
                <a:spcPct val="150000"/>
              </a:lnSpc>
            </a:pPr>
            <a:r>
              <a:rPr lang="en-US" dirty="0" smtClean="0"/>
              <a:t>5 panchromatic channels</a:t>
            </a:r>
          </a:p>
          <a:p>
            <a:pPr marL="446088" lvl="1">
              <a:lnSpc>
                <a:spcPct val="150000"/>
              </a:lnSpc>
            </a:pPr>
            <a:r>
              <a:rPr lang="en-US" dirty="0" smtClean="0"/>
              <a:t>4 color channels</a:t>
            </a:r>
          </a:p>
          <a:p>
            <a:pPr marL="1">
              <a:lnSpc>
                <a:spcPct val="150000"/>
              </a:lnSpc>
            </a:pPr>
            <a:r>
              <a:rPr lang="en-US" dirty="0" smtClean="0"/>
              <a:t>Image size: 5,184 pixels/line</a:t>
            </a:r>
          </a:p>
          <a:p>
            <a:pPr marL="1">
              <a:lnSpc>
                <a:spcPct val="150000"/>
              </a:lnSpc>
            </a:pPr>
            <a:r>
              <a:rPr lang="en-US" dirty="0" smtClean="0"/>
              <a:t>f = 175 mm</a:t>
            </a:r>
          </a:p>
          <a:p>
            <a:pPr marL="1">
              <a:lnSpc>
                <a:spcPct val="150000"/>
              </a:lnSpc>
            </a:pPr>
            <a:r>
              <a:rPr lang="en-US" dirty="0" smtClean="0"/>
              <a:t>f-ratio = 5.6</a:t>
            </a:r>
          </a:p>
          <a:p>
            <a:pPr marL="1">
              <a:lnSpc>
                <a:spcPct val="150000"/>
              </a:lnSpc>
            </a:pPr>
            <a:r>
              <a:rPr lang="en-US" dirty="0" smtClean="0"/>
              <a:t>IFOV = 8.2 </a:t>
            </a:r>
            <a:r>
              <a:rPr lang="en-US" dirty="0" err="1" smtClean="0"/>
              <a:t>arcsec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Geometric resolution: 10 m/</a:t>
            </a:r>
            <a:r>
              <a:rPr lang="en-US" dirty="0" err="1" smtClean="0"/>
              <a:t>px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at an altitude of 250 km</a:t>
            </a:r>
          </a:p>
          <a:p>
            <a:pPr marL="1">
              <a:lnSpc>
                <a:spcPct val="150000"/>
              </a:lnSpc>
            </a:pPr>
            <a:r>
              <a:rPr lang="en-US" dirty="0" smtClean="0"/>
              <a:t>Radiometric resolution: 8 bit</a:t>
            </a:r>
          </a:p>
          <a:p>
            <a:pPr lvl="1"/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Chart </a:t>
            </a:r>
            <a:fld id="{8403CA8D-A942-4B99-8FFB-5DE4FC6456A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8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276872"/>
            <a:ext cx="4060146" cy="27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feld 10"/>
          <p:cNvSpPr txBox="1"/>
          <p:nvPr/>
        </p:nvSpPr>
        <p:spPr>
          <a:xfrm>
            <a:off x="4788024" y="4761428"/>
            <a:ext cx="5494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800" dirty="0" smtClean="0"/>
              <a:t>© DLR</a:t>
            </a:r>
            <a:endParaRPr lang="en-US" sz="800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122238"/>
            <a:ext cx="5399088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</a:t>
            </a:r>
            <a:r>
              <a:rPr lang="en-US" dirty="0" smtClean="0"/>
              <a:t>Photometric analysis </a:t>
            </a:r>
            <a:r>
              <a:rPr lang="en-US" dirty="0"/>
              <a:t>of </a:t>
            </a:r>
            <a:r>
              <a:rPr lang="en-US" dirty="0" smtClean="0"/>
              <a:t>Martian moon Phobos with the HRSC on Mars Express </a:t>
            </a:r>
            <a:r>
              <a:rPr lang="de-DE" dirty="0" smtClean="0">
                <a:solidFill>
                  <a:srgbClr val="686868"/>
                </a:solidFill>
              </a:rPr>
              <a:t>&gt; A. Pasewaldt  •  09.10.2012</a:t>
            </a:r>
          </a:p>
        </p:txBody>
      </p:sp>
    </p:spTree>
    <p:extLst>
      <p:ext uri="{BB962C8B-B14F-4D97-AF65-F5344CB8AC3E}">
        <p14:creationId xmlns:p14="http://schemas.microsoft.com/office/powerpoint/2010/main" xmlns="" val="58600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Panchromatic channels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Chart </a:t>
            </a:r>
            <a:fld id="{8403CA8D-A942-4B99-8FFB-5DE4FC6456AC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29000"/>
            <a:ext cx="3771900" cy="2668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Inhaltsplatzhalt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625458" y="908720"/>
            <a:ext cx="2673096" cy="2367045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9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69641882"/>
              </p:ext>
            </p:extLst>
          </p:nvPr>
        </p:nvGraphicFramePr>
        <p:xfrm>
          <a:off x="827584" y="1556792"/>
          <a:ext cx="4038600" cy="3429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52128"/>
                <a:gridCol w="1443236"/>
                <a:gridCol w="1443236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dirty="0" smtClean="0"/>
                        <a:t>Channel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dirty="0" smtClean="0"/>
                        <a:t>Bandcenter/-</a:t>
                      </a:r>
                      <a:r>
                        <a:rPr lang="de-DE" dirty="0" err="1" smtClean="0"/>
                        <a:t>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dirty="0" err="1" smtClean="0"/>
                        <a:t>Viewing</a:t>
                      </a:r>
                      <a:r>
                        <a:rPr lang="de-DE" dirty="0" smtClean="0"/>
                        <a:t> angle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b="0" i="0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de-DE" b="0" i="0" dirty="0" smtClean="0">
                          <a:solidFill>
                            <a:schemeClr val="tx1"/>
                          </a:solidFill>
                        </a:rPr>
                        <a:t>675 ± 90</a:t>
                      </a:r>
                      <a:r>
                        <a:rPr lang="de-DE" b="0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="0" i="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de-DE" b="0" i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de-DE" b="0" i="0" dirty="0" smtClean="0">
                          <a:solidFill>
                            <a:schemeClr val="tx1"/>
                          </a:solidFill>
                        </a:rPr>
                        <a:t>+18.9°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P2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+12.9°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ND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0°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P1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-12.9°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S1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-18.9°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827584" y="5169966"/>
            <a:ext cx="4032448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mtClean="0"/>
              <a:t>* Includes orange and red spectral </a:t>
            </a:r>
            <a:br>
              <a:rPr lang="en-US" smtClean="0"/>
            </a:br>
            <a:r>
              <a:rPr lang="en-US" smtClean="0"/>
              <a:t>  regions and parts of near-infrared;</a:t>
            </a:r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5076056" y="5900554"/>
            <a:ext cx="5494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800" dirty="0" smtClean="0"/>
              <a:t>© DLR</a:t>
            </a:r>
            <a:endParaRPr lang="en-US" sz="800" dirty="0"/>
          </a:p>
        </p:txBody>
      </p:sp>
      <p:sp>
        <p:nvSpPr>
          <p:cNvPr id="13" name="Textfeld 12"/>
          <p:cNvSpPr txBox="1"/>
          <p:nvPr/>
        </p:nvSpPr>
        <p:spPr>
          <a:xfrm>
            <a:off x="5625458" y="3060321"/>
            <a:ext cx="5307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800" dirty="0" smtClean="0">
                <a:solidFill>
                  <a:schemeClr val="bg1"/>
                </a:solidFill>
              </a:rPr>
              <a:t>© DLR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122238"/>
            <a:ext cx="5399088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</a:t>
            </a:r>
            <a:r>
              <a:rPr lang="en-US" dirty="0" smtClean="0"/>
              <a:t>Photometric analysis </a:t>
            </a:r>
            <a:r>
              <a:rPr lang="en-US" dirty="0"/>
              <a:t>of </a:t>
            </a:r>
            <a:r>
              <a:rPr lang="en-US" dirty="0" smtClean="0"/>
              <a:t>Martian moon Phobos with the HRSC on Mars Express </a:t>
            </a:r>
            <a:r>
              <a:rPr lang="de-DE" dirty="0" smtClean="0">
                <a:solidFill>
                  <a:srgbClr val="686868"/>
                </a:solidFill>
              </a:rPr>
              <a:t>&gt; A. Pasewaldt  •  09.10.2012</a:t>
            </a:r>
          </a:p>
        </p:txBody>
      </p:sp>
    </p:spTree>
    <p:extLst>
      <p:ext uri="{BB962C8B-B14F-4D97-AF65-F5344CB8AC3E}">
        <p14:creationId xmlns:p14="http://schemas.microsoft.com/office/powerpoint/2010/main" xmlns="" val="167239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HRSC coverage map of Phobos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half" idx="1"/>
          </p:nvPr>
        </p:nvSpPr>
        <p:spPr>
          <a:xfrm>
            <a:off x="369639" y="1884363"/>
            <a:ext cx="3770313" cy="3776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About 170 Phobos flybys</a:t>
            </a:r>
            <a:br>
              <a:rPr lang="en-US" dirty="0" smtClean="0"/>
            </a:br>
            <a:r>
              <a:rPr lang="en-US" dirty="0" smtClean="0"/>
              <a:t>with flyby distances between 93 and </a:t>
            </a:r>
            <a:r>
              <a:rPr lang="en-US" dirty="0"/>
              <a:t>5</a:t>
            </a:r>
            <a:r>
              <a:rPr lang="en-US" dirty="0" smtClean="0"/>
              <a:t>,534 km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About 60 Phobos flybys where </a:t>
            </a:r>
            <a:br>
              <a:rPr lang="en-US" dirty="0" smtClean="0"/>
            </a:br>
            <a:r>
              <a:rPr lang="en-US" dirty="0" smtClean="0"/>
              <a:t>five panchromatic channels were active (Pixel binning:  2, 4, 8)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About 18 Phobos flybys with a good spatial resolution </a:t>
            </a:r>
            <a:br>
              <a:rPr lang="en-US" dirty="0" smtClean="0"/>
            </a:br>
            <a:r>
              <a:rPr lang="en-US" dirty="0" smtClean="0"/>
              <a:t>(4-90 m/</a:t>
            </a:r>
            <a:r>
              <a:rPr lang="en-US" dirty="0" err="1" smtClean="0"/>
              <a:t>px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" name="Inhaltsplatzhalt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4760" y="2348880"/>
            <a:ext cx="4431696" cy="284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Chart </a:t>
            </a:r>
            <a:fld id="{8403CA8D-A942-4B99-8FFB-5DE4FC6456AC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122238"/>
            <a:ext cx="5399088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</a:t>
            </a:r>
            <a:r>
              <a:rPr lang="en-US" dirty="0" smtClean="0"/>
              <a:t>Photometric analysis </a:t>
            </a:r>
            <a:r>
              <a:rPr lang="en-US" dirty="0"/>
              <a:t>of </a:t>
            </a:r>
            <a:r>
              <a:rPr lang="en-US" dirty="0" smtClean="0"/>
              <a:t>Martian moon Phobos with the HRSC on Mars Express </a:t>
            </a:r>
            <a:r>
              <a:rPr lang="de-DE" dirty="0" smtClean="0">
                <a:solidFill>
                  <a:srgbClr val="686868"/>
                </a:solidFill>
              </a:rPr>
              <a:t>&gt; A. Pasewaldt  •  09.10.2012</a:t>
            </a:r>
          </a:p>
        </p:txBody>
      </p:sp>
    </p:spTree>
    <p:extLst>
      <p:ext uri="{BB962C8B-B14F-4D97-AF65-F5344CB8AC3E}">
        <p14:creationId xmlns:p14="http://schemas.microsoft.com/office/powerpoint/2010/main" xmlns="" val="428771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Bundle adjustment (</a:t>
            </a:r>
            <a:r>
              <a:rPr lang="en-US" dirty="0" err="1" smtClean="0"/>
              <a:t>Willner</a:t>
            </a:r>
            <a:r>
              <a:rPr lang="en-US" dirty="0" smtClean="0"/>
              <a:t> 2010)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3001" y="1884363"/>
            <a:ext cx="7481546" cy="125660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Bundle adjustment (DLR </a:t>
            </a:r>
            <a:r>
              <a:rPr lang="en-US" dirty="0" err="1" smtClean="0"/>
              <a:t>hwbundle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Input: Tie points, control points, exterior orientation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Output: Interior and exterior orientation, 3-D object point coordinates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www.DLR.de  •  Chart </a:t>
            </a:r>
            <a:fld id="{3506621A-C0A4-4A0C-B85C-C8F5CD15F720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pic>
        <p:nvPicPr>
          <p:cNvPr id="6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898204"/>
            <a:ext cx="8157002" cy="140300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67544" y="5299765"/>
            <a:ext cx="18202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800" dirty="0" smtClean="0"/>
              <a:t>© ESA/DLR/FU Berlin (G. </a:t>
            </a:r>
            <a:r>
              <a:rPr lang="de-DE" sz="800" dirty="0" err="1" smtClean="0"/>
              <a:t>Neukum</a:t>
            </a:r>
            <a:r>
              <a:rPr lang="de-DE" sz="800" dirty="0" smtClean="0"/>
              <a:t>)</a:t>
            </a:r>
            <a:endParaRPr lang="en-US" sz="800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122238"/>
            <a:ext cx="5399088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</a:t>
            </a:r>
            <a:r>
              <a:rPr lang="en-US" dirty="0" smtClean="0"/>
              <a:t>Photometric analysis </a:t>
            </a:r>
            <a:r>
              <a:rPr lang="en-US" dirty="0"/>
              <a:t>of </a:t>
            </a:r>
            <a:r>
              <a:rPr lang="en-US" dirty="0" smtClean="0"/>
              <a:t>Martian moon Phobos with the HRSC on Mars Express </a:t>
            </a:r>
            <a:r>
              <a:rPr lang="de-DE" dirty="0" smtClean="0">
                <a:solidFill>
                  <a:srgbClr val="686868"/>
                </a:solidFill>
              </a:rPr>
              <a:t>&gt; A. Pasewaldt  •  09.10.2012</a:t>
            </a:r>
          </a:p>
        </p:txBody>
      </p:sp>
    </p:spTree>
    <p:extLst>
      <p:ext uri="{BB962C8B-B14F-4D97-AF65-F5344CB8AC3E}">
        <p14:creationId xmlns:p14="http://schemas.microsoft.com/office/powerpoint/2010/main" xmlns="" val="15887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Image </a:t>
            </a:r>
            <a:r>
              <a:rPr lang="de-DE" dirty="0" err="1" smtClean="0"/>
              <a:t>pre-processing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 err="1" smtClean="0"/>
              <a:t>Choose</a:t>
            </a:r>
            <a:r>
              <a:rPr lang="de-DE" dirty="0" smtClean="0"/>
              <a:t> HRSC Level-2 </a:t>
            </a:r>
            <a:r>
              <a:rPr lang="de-DE" dirty="0" err="1" smtClean="0"/>
              <a:t>images</a:t>
            </a:r>
            <a:r>
              <a:rPr lang="de-DE" dirty="0"/>
              <a:t> </a:t>
            </a:r>
            <a:endParaRPr lang="de-DE" dirty="0" smtClean="0"/>
          </a:p>
          <a:p>
            <a:pPr lvl="1">
              <a:lnSpc>
                <a:spcPct val="150000"/>
              </a:lnSpc>
            </a:pP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coverage</a:t>
            </a:r>
            <a:endParaRPr lang="de-DE" dirty="0"/>
          </a:p>
          <a:p>
            <a:pPr lvl="1">
              <a:lnSpc>
                <a:spcPct val="150000"/>
              </a:lnSpc>
            </a:pP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resolution</a:t>
            </a:r>
            <a:endParaRPr lang="de-DE" dirty="0" smtClean="0"/>
          </a:p>
          <a:p>
            <a:pPr lvl="1">
              <a:lnSpc>
                <a:spcPct val="150000"/>
              </a:lnSpc>
            </a:pPr>
            <a:r>
              <a:rPr lang="de-DE" dirty="0" smtClean="0"/>
              <a:t>Different </a:t>
            </a:r>
            <a:r>
              <a:rPr lang="de-DE" dirty="0" err="1" smtClean="0"/>
              <a:t>phase</a:t>
            </a:r>
            <a:r>
              <a:rPr lang="de-DE" dirty="0" smtClean="0"/>
              <a:t> </a:t>
            </a:r>
            <a:r>
              <a:rPr lang="de-DE" dirty="0" err="1" smtClean="0"/>
              <a:t>angles</a:t>
            </a:r>
            <a:endParaRPr lang="de-DE" dirty="0" smtClean="0"/>
          </a:p>
          <a:p>
            <a:pPr>
              <a:lnSpc>
                <a:spcPct val="150000"/>
              </a:lnSpc>
            </a:pPr>
            <a:r>
              <a:rPr lang="de-DE" dirty="0" err="1" smtClean="0"/>
              <a:t>Computation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illumination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observation</a:t>
            </a:r>
            <a:r>
              <a:rPr lang="de-DE" dirty="0"/>
              <a:t> </a:t>
            </a:r>
            <a:r>
              <a:rPr lang="de-DE" dirty="0" err="1"/>
              <a:t>geometry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Interpolate </a:t>
            </a:r>
            <a:r>
              <a:rPr lang="en-US" dirty="0" smtClean="0"/>
              <a:t>blemish, bad and oversaturated pixels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Multiplication with the </a:t>
            </a:r>
            <a:r>
              <a:rPr lang="en-US" dirty="0"/>
              <a:t>reflectance scaling factor</a:t>
            </a:r>
          </a:p>
          <a:p>
            <a:pPr>
              <a:lnSpc>
                <a:spcPct val="150000"/>
              </a:lnSpc>
            </a:pPr>
            <a:r>
              <a:rPr lang="en-US" dirty="0"/>
              <a:t>Ortho-rectification &amp; Lambert-Azimuthal projection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122238"/>
            <a:ext cx="5399088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</a:t>
            </a:r>
            <a:r>
              <a:rPr lang="en-US" dirty="0" smtClean="0"/>
              <a:t>Photometric analysis </a:t>
            </a:r>
            <a:r>
              <a:rPr lang="en-US" dirty="0"/>
              <a:t>of </a:t>
            </a:r>
            <a:r>
              <a:rPr lang="en-US" dirty="0" smtClean="0"/>
              <a:t>Martian moon Phobos with the HRSC on Mars Express </a:t>
            </a:r>
            <a:r>
              <a:rPr lang="de-DE" dirty="0" smtClean="0">
                <a:solidFill>
                  <a:srgbClr val="686868"/>
                </a:solidFill>
              </a:rPr>
              <a:t>&gt; A. Pasewaldt  •  09.10.2012</a:t>
            </a:r>
          </a:p>
        </p:txBody>
      </p:sp>
      <p:sp>
        <p:nvSpPr>
          <p:cNvPr id="6" name="Foliennummernplatzhalter 3"/>
          <p:cNvSpPr txBox="1">
            <a:spLocks/>
          </p:cNvSpPr>
          <p:nvPr/>
        </p:nvSpPr>
        <p:spPr bwMode="auto">
          <a:xfrm>
            <a:off x="1115616" y="116632"/>
            <a:ext cx="12303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  <a:lvl2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2pPr>
            <a:lvl3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3pPr>
            <a:lvl4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4pPr>
            <a:lvl5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r>
              <a:rPr lang="de-DE" dirty="0" smtClean="0"/>
              <a:t>www.DLR.de  •  Chart </a:t>
            </a:r>
            <a:fld id="{3506621A-C0A4-4A0C-B85C-C8F5CD15F720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085739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Bi-</a:t>
            </a:r>
            <a:r>
              <a:rPr lang="de-DE" dirty="0" err="1" smtClean="0"/>
              <a:t>Directional</a:t>
            </a:r>
            <a:r>
              <a:rPr lang="de-DE" dirty="0" smtClean="0"/>
              <a:t> </a:t>
            </a:r>
            <a:r>
              <a:rPr lang="de-DE" dirty="0" err="1" smtClean="0"/>
              <a:t>Reflectance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970" y="1423318"/>
            <a:ext cx="8222060" cy="4525962"/>
          </a:xfrm>
        </p:spPr>
      </p:pic>
      <p:sp>
        <p:nvSpPr>
          <p:cNvPr id="5" name="Textfeld 4"/>
          <p:cNvSpPr txBox="1"/>
          <p:nvPr/>
        </p:nvSpPr>
        <p:spPr>
          <a:xfrm>
            <a:off x="6300192" y="5805264"/>
            <a:ext cx="2376264" cy="4257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de-DE" sz="1200" dirty="0" smtClean="0"/>
              <a:t>© Albertz &amp; </a:t>
            </a:r>
            <a:r>
              <a:rPr lang="de-DE" sz="1200" dirty="0" err="1" smtClean="0"/>
              <a:t>Wiggenhagen</a:t>
            </a:r>
            <a:r>
              <a:rPr lang="de-DE" sz="1200" dirty="0" smtClean="0"/>
              <a:t> 2010</a:t>
            </a:r>
            <a:endParaRPr lang="en-US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251520" y="4595257"/>
            <a:ext cx="2088232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dirty="0" smtClean="0"/>
              <a:t>Illumination </a:t>
            </a:r>
            <a:r>
              <a:rPr lang="de-DE" dirty="0" err="1" smtClean="0"/>
              <a:t>angles</a:t>
            </a:r>
            <a:r>
              <a:rPr lang="de-DE" dirty="0" smtClean="0"/>
              <a:t> </a:t>
            </a:r>
          </a:p>
          <a:p>
            <a:r>
              <a:rPr lang="de-DE" dirty="0" smtClean="0"/>
              <a:t> </a:t>
            </a:r>
            <a:r>
              <a:rPr lang="de-DE" dirty="0" err="1" smtClean="0"/>
              <a:t>incidence</a:t>
            </a:r>
            <a:endParaRPr lang="de-DE" dirty="0" smtClean="0"/>
          </a:p>
          <a:p>
            <a:r>
              <a:rPr lang="de-DE" dirty="0"/>
              <a:t> </a:t>
            </a:r>
            <a:r>
              <a:rPr lang="de-DE" dirty="0" err="1" smtClean="0"/>
              <a:t>emission</a:t>
            </a:r>
            <a:endParaRPr lang="de-DE" dirty="0" smtClean="0"/>
          </a:p>
          <a:p>
            <a:r>
              <a:rPr lang="de-DE" dirty="0"/>
              <a:t> </a:t>
            </a:r>
            <a:r>
              <a:rPr lang="de-DE" dirty="0" err="1" smtClean="0"/>
              <a:t>phase</a:t>
            </a:r>
            <a:endParaRPr lang="en-US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122238"/>
            <a:ext cx="5399088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</a:t>
            </a:r>
            <a:r>
              <a:rPr lang="en-US" dirty="0" smtClean="0"/>
              <a:t>Photometric analysis </a:t>
            </a:r>
            <a:r>
              <a:rPr lang="en-US" dirty="0"/>
              <a:t>of </a:t>
            </a:r>
            <a:r>
              <a:rPr lang="en-US" dirty="0" smtClean="0"/>
              <a:t>Martian moon Phobos with the HRSC on Mars Express </a:t>
            </a:r>
            <a:r>
              <a:rPr lang="de-DE" dirty="0" smtClean="0">
                <a:solidFill>
                  <a:srgbClr val="686868"/>
                </a:solidFill>
              </a:rPr>
              <a:t>&gt; A. Pasewaldt  •  09.10.2012</a:t>
            </a:r>
          </a:p>
        </p:txBody>
      </p:sp>
      <p:sp>
        <p:nvSpPr>
          <p:cNvPr id="8" name="Foliennummernplatzhalter 3"/>
          <p:cNvSpPr txBox="1">
            <a:spLocks/>
          </p:cNvSpPr>
          <p:nvPr/>
        </p:nvSpPr>
        <p:spPr bwMode="auto">
          <a:xfrm>
            <a:off x="1115616" y="116632"/>
            <a:ext cx="12303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  <a:lvl2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2pPr>
            <a:lvl3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3pPr>
            <a:lvl4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4pPr>
            <a:lvl5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r>
              <a:rPr lang="de-DE" dirty="0" smtClean="0"/>
              <a:t>www.DLR.de  •  Chart </a:t>
            </a:r>
            <a:fld id="{3506621A-C0A4-4A0C-B85C-C8F5CD15F720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22147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Image </a:t>
            </a:r>
            <a:r>
              <a:rPr lang="de-DE" dirty="0" err="1" smtClean="0"/>
              <a:t>coregistration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half" idx="1"/>
          </p:nvPr>
        </p:nvSpPr>
        <p:spPr>
          <a:xfrm>
            <a:off x="683568" y="1484784"/>
            <a:ext cx="3770313" cy="456897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err="1" smtClean="0"/>
              <a:t>Orthorectification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ND </a:t>
            </a:r>
            <a:r>
              <a:rPr lang="de-DE" dirty="0" err="1" smtClean="0"/>
              <a:t>channel</a:t>
            </a:r>
            <a:r>
              <a:rPr lang="de-DE" dirty="0"/>
              <a:t> </a:t>
            </a:r>
            <a:r>
              <a:rPr lang="de-DE" dirty="0" smtClean="0"/>
              <a:t>(DLR </a:t>
            </a:r>
            <a:r>
              <a:rPr lang="de-DE" dirty="0" err="1" smtClean="0"/>
              <a:t>hrortho</a:t>
            </a:r>
            <a:r>
              <a:rPr lang="de-DE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de-DE" dirty="0"/>
              <a:t>Parameters: </a:t>
            </a:r>
            <a:endParaRPr lang="de-DE" dirty="0" smtClean="0"/>
          </a:p>
          <a:p>
            <a:pPr marL="446088" lvl="1">
              <a:lnSpc>
                <a:spcPct val="150000"/>
              </a:lnSpc>
            </a:pPr>
            <a:r>
              <a:rPr lang="de-DE" dirty="0" smtClean="0"/>
              <a:t>Digital </a:t>
            </a:r>
            <a:r>
              <a:rPr lang="de-DE" dirty="0" err="1"/>
              <a:t>terrain</a:t>
            </a:r>
            <a:r>
              <a:rPr lang="de-DE" dirty="0"/>
              <a:t> </a:t>
            </a:r>
            <a:r>
              <a:rPr lang="de-DE" dirty="0" err="1" smtClean="0"/>
              <a:t>models</a:t>
            </a:r>
            <a:endParaRPr lang="de-DE" dirty="0" smtClean="0"/>
          </a:p>
          <a:p>
            <a:pPr marL="446088" lvl="1">
              <a:lnSpc>
                <a:spcPct val="150000"/>
              </a:lnSpc>
            </a:pPr>
            <a:r>
              <a:rPr lang="de-DE" dirty="0" err="1"/>
              <a:t>Improved</a:t>
            </a:r>
            <a:r>
              <a:rPr lang="de-DE" dirty="0"/>
              <a:t> </a:t>
            </a:r>
            <a:r>
              <a:rPr lang="de-DE" dirty="0" err="1"/>
              <a:t>extori</a:t>
            </a:r>
            <a:r>
              <a:rPr lang="de-DE" dirty="0"/>
              <a:t> </a:t>
            </a:r>
            <a:r>
              <a:rPr lang="de-DE" dirty="0" err="1" smtClean="0"/>
              <a:t>files</a:t>
            </a:r>
            <a:endParaRPr lang="de-DE" dirty="0" smtClean="0"/>
          </a:p>
          <a:p>
            <a:pPr marL="446088" lvl="1">
              <a:lnSpc>
                <a:spcPct val="150000"/>
              </a:lnSpc>
            </a:pPr>
            <a:r>
              <a:rPr lang="de-DE" dirty="0" err="1" smtClean="0"/>
              <a:t>Geometric</a:t>
            </a:r>
            <a:r>
              <a:rPr lang="de-DE" dirty="0" smtClean="0"/>
              <a:t> </a:t>
            </a:r>
            <a:r>
              <a:rPr lang="de-DE" dirty="0" err="1" smtClean="0"/>
              <a:t>calibration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 smtClean="0"/>
          </a:p>
          <a:p>
            <a:pPr marL="446088" lvl="1">
              <a:lnSpc>
                <a:spcPct val="150000"/>
              </a:lnSpc>
            </a:pPr>
            <a:r>
              <a:rPr lang="de-DE" dirty="0" smtClean="0"/>
              <a:t>Lambert-</a:t>
            </a:r>
            <a:r>
              <a:rPr lang="de-DE" dirty="0" err="1" smtClean="0"/>
              <a:t>Azimuthal</a:t>
            </a:r>
            <a:r>
              <a:rPr lang="de-DE" dirty="0" smtClean="0"/>
              <a:t> </a:t>
            </a:r>
            <a:r>
              <a:rPr lang="de-DE" dirty="0" err="1" smtClean="0"/>
              <a:t>projection</a:t>
            </a:r>
            <a:endParaRPr lang="de-DE" dirty="0" smtClean="0"/>
          </a:p>
          <a:p>
            <a:pPr marL="446088" lvl="1">
              <a:lnSpc>
                <a:spcPct val="150000"/>
              </a:lnSpc>
            </a:pPr>
            <a:r>
              <a:rPr lang="de-DE" dirty="0" smtClean="0"/>
              <a:t>Phobos </a:t>
            </a:r>
            <a:r>
              <a:rPr lang="de-DE" dirty="0" err="1"/>
              <a:t>sphere</a:t>
            </a:r>
            <a:r>
              <a:rPr lang="de-DE" dirty="0"/>
              <a:t> (r = 11.08 km</a:t>
            </a:r>
            <a:r>
              <a:rPr lang="de-DE" dirty="0" smtClean="0"/>
              <a:t>)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de-DE" dirty="0" err="1" smtClean="0"/>
              <a:t>Coregistration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P1, P2, S1 </a:t>
            </a:r>
            <a:r>
              <a:rPr lang="de-DE" dirty="0" err="1" smtClean="0"/>
              <a:t>and</a:t>
            </a:r>
            <a:r>
              <a:rPr lang="de-DE" dirty="0" smtClean="0"/>
              <a:t> S2 </a:t>
            </a:r>
            <a:r>
              <a:rPr lang="de-DE" dirty="0" err="1" smtClean="0"/>
              <a:t>to</a:t>
            </a:r>
            <a:r>
              <a:rPr lang="de-DE" dirty="0" smtClean="0"/>
              <a:t> ND </a:t>
            </a:r>
            <a:r>
              <a:rPr lang="de-DE" dirty="0" err="1" smtClean="0"/>
              <a:t>channel</a:t>
            </a:r>
            <a:endParaRPr lang="de-DE" dirty="0" smtClean="0"/>
          </a:p>
        </p:txBody>
      </p:sp>
      <p:pic>
        <p:nvPicPr>
          <p:cNvPr id="8" name="Inhaltsplatzhalt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5713" y="1957452"/>
            <a:ext cx="3771900" cy="37037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Chart </a:t>
            </a:r>
            <a:fld id="{3506621A-C0A4-4A0C-B85C-C8F5CD15F72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5065713" y="1968485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200" dirty="0" smtClean="0">
                <a:solidFill>
                  <a:schemeClr val="bg1"/>
                </a:solidFill>
              </a:rPr>
              <a:t>Orbit 8794: </a:t>
            </a:r>
            <a:r>
              <a:rPr lang="de-DE" sz="1200" dirty="0" err="1" smtClean="0">
                <a:solidFill>
                  <a:schemeClr val="bg1"/>
                </a:solidFill>
              </a:rPr>
              <a:t>Red</a:t>
            </a:r>
            <a:r>
              <a:rPr lang="de-DE" sz="1200" dirty="0" smtClean="0">
                <a:solidFill>
                  <a:schemeClr val="bg1"/>
                </a:solidFill>
              </a:rPr>
              <a:t>-ND, Green-P1, Blue-P2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536794" y="2957916"/>
            <a:ext cx="1467544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dirty="0" err="1" smtClean="0"/>
              <a:t>Willner</a:t>
            </a:r>
            <a:r>
              <a:rPr lang="de-DE" dirty="0" smtClean="0"/>
              <a:t> 2010</a:t>
            </a:r>
            <a:endParaRPr lang="en-US" dirty="0"/>
          </a:p>
        </p:txBody>
      </p:sp>
      <p:sp>
        <p:nvSpPr>
          <p:cNvPr id="5" name="Geschweifte Klammer rechts 4"/>
          <p:cNvSpPr/>
          <p:nvPr/>
        </p:nvSpPr>
        <p:spPr bwMode="auto">
          <a:xfrm>
            <a:off x="3320480" y="2806593"/>
            <a:ext cx="216024" cy="728405"/>
          </a:xfrm>
          <a:prstGeom prst="rightBrace">
            <a:avLst>
              <a:gd name="adj1" fmla="val 8333"/>
              <a:gd name="adj2" fmla="val 4876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122238"/>
            <a:ext cx="5399088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</a:t>
            </a:r>
            <a:r>
              <a:rPr lang="en-US" dirty="0" smtClean="0"/>
              <a:t>Photometric analysis </a:t>
            </a:r>
            <a:r>
              <a:rPr lang="en-US" dirty="0"/>
              <a:t>of </a:t>
            </a:r>
            <a:r>
              <a:rPr lang="en-US" dirty="0" smtClean="0"/>
              <a:t>Martian moon Phobos with the HRSC on Mars Express </a:t>
            </a:r>
            <a:r>
              <a:rPr lang="de-DE" dirty="0" smtClean="0">
                <a:solidFill>
                  <a:srgbClr val="686868"/>
                </a:solidFill>
              </a:rPr>
              <a:t>&gt; A. Pasewaldt  •  09.10.2012</a:t>
            </a:r>
          </a:p>
        </p:txBody>
      </p:sp>
    </p:spTree>
    <p:extLst>
      <p:ext uri="{BB962C8B-B14F-4D97-AF65-F5344CB8AC3E}">
        <p14:creationId xmlns:p14="http://schemas.microsoft.com/office/powerpoint/2010/main" xmlns="" val="87134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Standarddesign">
      <a:majorFont>
        <a:latin typeface="Arial"/>
        <a:ea typeface="ヒラギノ角ゴ Pro W3"/>
        <a:cs typeface="Arial"/>
      </a:majorFont>
      <a:minorFont>
        <a:latin typeface="Arial"/>
        <a:ea typeface="ヒラギノ角ゴ Pro W3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D3BF77F0DEA9A4B8748258238955038" ma:contentTypeVersion="0" ma:contentTypeDescription="Ein neues Dokument erstellen." ma:contentTypeScope="" ma:versionID="538a5220a3ddfc7e20939252f667381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c4a6dd5ef775a5269b08f7de37f9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56EBE5-15F7-4584-AEC3-B82091D16275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184C933E-C8DA-47C1-86A2-2E825B96E9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B52A9E-74DA-4FF8-8C6C-8D9264C2E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876</Words>
  <Application>Microsoft Office PowerPoint</Application>
  <PresentationFormat>Экран (4:3)</PresentationFormat>
  <Paragraphs>116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Standarddesign</vt:lpstr>
      <vt:lpstr>Photometric analysis of Martian moon Phobos with the HRSC on Mars Express</vt:lpstr>
      <vt:lpstr>Mars Express (MEX)</vt:lpstr>
      <vt:lpstr>High Resolution Stereo Camera (HRSC)</vt:lpstr>
      <vt:lpstr>Panchromatic channels</vt:lpstr>
      <vt:lpstr>HRSC coverage map of Phobos</vt:lpstr>
      <vt:lpstr>Bundle adjustment (Willner 2010)</vt:lpstr>
      <vt:lpstr>Image pre-processing</vt:lpstr>
      <vt:lpstr>Bi-Directional Reflectance</vt:lpstr>
      <vt:lpstr>Image coregistration</vt:lpstr>
      <vt:lpstr>Photometric correction</vt:lpstr>
      <vt:lpstr>…thank you for your attention</vt:lpstr>
      <vt:lpstr>References</vt:lpstr>
    </vt:vector>
  </TitlesOfParts>
  <Company>T-Systems SfR (im Auftrag des DLR)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DLR-Präsentation im 4:3 Format (Englisch)</dc:title>
  <dc:subject>DLR CD-Vorlagen</dc:subject>
  <dc:creator>Pasewaldt, Andreas</dc:creator>
  <dc:description>Diese Version nutzt die Fußzeile zur Eingabe von_x000d_
Vortrag &gt; Autor &gt; Dokumentname &gt; Datum_x000d_
Variante mit Untertitel auf Titelfolienmaster und_x000d_
geändertem Standard Farbschema (für Hyperlink)_x000d_
Arial als Schriftart bei neuen Textfeldern</dc:description>
  <cp:lastModifiedBy>Оксана</cp:lastModifiedBy>
  <cp:revision>343</cp:revision>
  <cp:lastPrinted>2004-02-03T08:35:42Z</cp:lastPrinted>
  <dcterms:created xsi:type="dcterms:W3CDTF">2003-10-01T09:44:24Z</dcterms:created>
  <dcterms:modified xsi:type="dcterms:W3CDTF">2012-10-25T13:10:09Z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jekt">
    <vt:lpwstr>DLR allgemein</vt:lpwstr>
  </property>
  <property fmtid="{D5CDD505-2E9C-101B-9397-08002B2CF9AE}" pid="3" name="ContentTypeId">
    <vt:lpwstr>0x010100ED3BF77F0DEA9A4B8748258238955038</vt:lpwstr>
  </property>
</Properties>
</file>