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369" r:id="rId2"/>
    <p:sldId id="405" r:id="rId3"/>
    <p:sldId id="412" r:id="rId4"/>
    <p:sldId id="371" r:id="rId5"/>
    <p:sldId id="404" r:id="rId6"/>
    <p:sldId id="379" r:id="rId7"/>
    <p:sldId id="378" r:id="rId8"/>
    <p:sldId id="380" r:id="rId9"/>
    <p:sldId id="396" r:id="rId10"/>
    <p:sldId id="398" r:id="rId11"/>
    <p:sldId id="374" r:id="rId12"/>
    <p:sldId id="413" r:id="rId13"/>
    <p:sldId id="415" r:id="rId14"/>
    <p:sldId id="357" r:id="rId15"/>
    <p:sldId id="358" r:id="rId16"/>
    <p:sldId id="342" r:id="rId17"/>
    <p:sldId id="346" r:id="rId18"/>
    <p:sldId id="343" r:id="rId19"/>
    <p:sldId id="384" r:id="rId20"/>
    <p:sldId id="385" r:id="rId21"/>
    <p:sldId id="386" r:id="rId22"/>
    <p:sldId id="391" r:id="rId23"/>
    <p:sldId id="392" r:id="rId24"/>
    <p:sldId id="416" r:id="rId25"/>
    <p:sldId id="417" r:id="rId26"/>
    <p:sldId id="418" r:id="rId27"/>
    <p:sldId id="400" r:id="rId28"/>
    <p:sldId id="419" r:id="rId29"/>
    <p:sldId id="421" r:id="rId30"/>
    <p:sldId id="422" r:id="rId31"/>
    <p:sldId id="423" r:id="rId32"/>
    <p:sldId id="387" r:id="rId33"/>
    <p:sldId id="425" r:id="rId34"/>
    <p:sldId id="389" r:id="rId35"/>
    <p:sldId id="390" r:id="rId36"/>
    <p:sldId id="426" r:id="rId37"/>
    <p:sldId id="427" r:id="rId38"/>
    <p:sldId id="428" r:id="rId39"/>
    <p:sldId id="429" r:id="rId40"/>
    <p:sldId id="432" r:id="rId41"/>
    <p:sldId id="394" r:id="rId42"/>
    <p:sldId id="401" r:id="rId43"/>
    <p:sldId id="402" r:id="rId44"/>
    <p:sldId id="370" r:id="rId45"/>
    <p:sldId id="431" r:id="rId46"/>
    <p:sldId id="403" r:id="rId47"/>
    <p:sldId id="383" r:id="rId48"/>
    <p:sldId id="375" r:id="rId49"/>
    <p:sldId id="376" r:id="rId50"/>
  </p:sldIdLst>
  <p:sldSz cx="10080625" cy="7559675"/>
  <p:notesSz cx="7772400" cy="10058400"/>
  <p:defaultTextStyle>
    <a:defPPr>
      <a:defRPr lang="en-GB"/>
    </a:defPPr>
    <a:lvl1pPr algn="l" rtl="0" eaLnBrk="0" fontAlgn="base" hangingPunct="0">
      <a:spcBef>
        <a:spcPct val="0"/>
      </a:spcBef>
      <a:spcAft>
        <a:spcPct val="0"/>
      </a:spcAft>
      <a:defRPr sz="2400" kern="1200">
        <a:solidFill>
          <a:schemeClr val="bg1"/>
        </a:solidFill>
        <a:latin typeface="Times New Roman" charset="0"/>
        <a:ea typeface="ＭＳ Ｐゴシック" charset="0"/>
        <a:cs typeface="HG Mincho Light J;MS Gothic;HG " charset="0"/>
      </a:defRPr>
    </a:lvl1pPr>
    <a:lvl2pPr marL="457200" algn="l" rtl="0" eaLnBrk="0" fontAlgn="base" hangingPunct="0">
      <a:spcBef>
        <a:spcPct val="0"/>
      </a:spcBef>
      <a:spcAft>
        <a:spcPct val="0"/>
      </a:spcAft>
      <a:defRPr sz="2400" kern="1200">
        <a:solidFill>
          <a:schemeClr val="bg1"/>
        </a:solidFill>
        <a:latin typeface="Times New Roman" charset="0"/>
        <a:ea typeface="ＭＳ Ｐゴシック" charset="0"/>
        <a:cs typeface="HG Mincho Light J;MS Gothic;HG " charset="0"/>
      </a:defRPr>
    </a:lvl2pPr>
    <a:lvl3pPr marL="914400" algn="l" rtl="0" eaLnBrk="0" fontAlgn="base" hangingPunct="0">
      <a:spcBef>
        <a:spcPct val="0"/>
      </a:spcBef>
      <a:spcAft>
        <a:spcPct val="0"/>
      </a:spcAft>
      <a:defRPr sz="2400" kern="1200">
        <a:solidFill>
          <a:schemeClr val="bg1"/>
        </a:solidFill>
        <a:latin typeface="Times New Roman" charset="0"/>
        <a:ea typeface="ＭＳ Ｐゴシック" charset="0"/>
        <a:cs typeface="HG Mincho Light J;MS Gothic;HG " charset="0"/>
      </a:defRPr>
    </a:lvl3pPr>
    <a:lvl4pPr marL="1371600" algn="l" rtl="0" eaLnBrk="0" fontAlgn="base" hangingPunct="0">
      <a:spcBef>
        <a:spcPct val="0"/>
      </a:spcBef>
      <a:spcAft>
        <a:spcPct val="0"/>
      </a:spcAft>
      <a:defRPr sz="2400" kern="1200">
        <a:solidFill>
          <a:schemeClr val="bg1"/>
        </a:solidFill>
        <a:latin typeface="Times New Roman" charset="0"/>
        <a:ea typeface="ＭＳ Ｐゴシック" charset="0"/>
        <a:cs typeface="HG Mincho Light J;MS Gothic;HG " charset="0"/>
      </a:defRPr>
    </a:lvl4pPr>
    <a:lvl5pPr marL="1828800" algn="l" rtl="0" eaLnBrk="0" fontAlgn="base" hangingPunct="0">
      <a:spcBef>
        <a:spcPct val="0"/>
      </a:spcBef>
      <a:spcAft>
        <a:spcPct val="0"/>
      </a:spcAft>
      <a:defRPr sz="2400" kern="1200">
        <a:solidFill>
          <a:schemeClr val="bg1"/>
        </a:solidFill>
        <a:latin typeface="Times New Roman" charset="0"/>
        <a:ea typeface="ＭＳ Ｐゴシック" charset="0"/>
        <a:cs typeface="HG Mincho Light J;MS Gothic;HG " charset="0"/>
      </a:defRPr>
    </a:lvl5pPr>
    <a:lvl6pPr marL="2286000" algn="l" defTabSz="457200" rtl="0" eaLnBrk="1" latinLnBrk="0" hangingPunct="1">
      <a:defRPr sz="2400" kern="1200">
        <a:solidFill>
          <a:schemeClr val="bg1"/>
        </a:solidFill>
        <a:latin typeface="Times New Roman" charset="0"/>
        <a:ea typeface="ＭＳ Ｐゴシック" charset="0"/>
        <a:cs typeface="HG Mincho Light J;MS Gothic;HG " charset="0"/>
      </a:defRPr>
    </a:lvl6pPr>
    <a:lvl7pPr marL="2743200" algn="l" defTabSz="457200" rtl="0" eaLnBrk="1" latinLnBrk="0" hangingPunct="1">
      <a:defRPr sz="2400" kern="1200">
        <a:solidFill>
          <a:schemeClr val="bg1"/>
        </a:solidFill>
        <a:latin typeface="Times New Roman" charset="0"/>
        <a:ea typeface="ＭＳ Ｐゴシック" charset="0"/>
        <a:cs typeface="HG Mincho Light J;MS Gothic;HG " charset="0"/>
      </a:defRPr>
    </a:lvl7pPr>
    <a:lvl8pPr marL="3200400" algn="l" defTabSz="457200" rtl="0" eaLnBrk="1" latinLnBrk="0" hangingPunct="1">
      <a:defRPr sz="2400" kern="1200">
        <a:solidFill>
          <a:schemeClr val="bg1"/>
        </a:solidFill>
        <a:latin typeface="Times New Roman" charset="0"/>
        <a:ea typeface="ＭＳ Ｐゴシック" charset="0"/>
        <a:cs typeface="HG Mincho Light J;MS Gothic;HG " charset="0"/>
      </a:defRPr>
    </a:lvl8pPr>
    <a:lvl9pPr marL="3657600" algn="l" defTabSz="457200" rtl="0" eaLnBrk="1" latinLnBrk="0" hangingPunct="1">
      <a:defRPr sz="2400" kern="1200">
        <a:solidFill>
          <a:schemeClr val="bg1"/>
        </a:solidFill>
        <a:latin typeface="Times New Roman" charset="0"/>
        <a:ea typeface="ＭＳ Ｐゴシック" charset="0"/>
        <a:cs typeface="HG Mincho Light J;MS Gothic;HG "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AF00"/>
    <a:srgbClr val="131212"/>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52" autoAdjust="0"/>
  </p:normalViewPr>
  <p:slideViewPr>
    <p:cSldViewPr>
      <p:cViewPr>
        <p:scale>
          <a:sx n="75" d="100"/>
          <a:sy n="75" d="100"/>
        </p:scale>
        <p:origin x="-1326" y="-72"/>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75" d="100"/>
        <a:sy n="75" d="100"/>
      </p:scale>
      <p:origin x="0" y="1480"/>
    </p:cViewPr>
  </p:sorterViewPr>
  <p:notesViewPr>
    <p:cSldViewPr>
      <p:cViewPr varScale="1">
        <p:scale>
          <a:sx n="88" d="100"/>
          <a:sy n="88" d="100"/>
        </p:scale>
        <p:origin x="-2344"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a:noFill/>
            <a:round/>
            <a:headEnd/>
            <a:tailEnd/>
          </a:ln>
        </p:spPr>
        <p:txBody>
          <a:bodyPr wrap="none" anchor="ctr"/>
          <a:lstStyle/>
          <a:p>
            <a:pPr>
              <a:defRPr/>
            </a:pPr>
            <a:endParaRPr lang="en-US">
              <a:ea typeface="+mn-ea"/>
              <a:cs typeface="+mn-cs"/>
            </a:endParaRPr>
          </a:p>
        </p:txBody>
      </p:sp>
      <p:sp>
        <p:nvSpPr>
          <p:cNvPr id="14339" name="Rectangle 2"/>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w="9525">
            <a:solidFill>
              <a:srgbClr val="000000"/>
            </a:solidFill>
            <a:miter lim="800000"/>
            <a:headEnd/>
            <a:tailEnd/>
          </a:ln>
          <a:extLst>
            <a:ext uri="{FAA26D3D-D897-4be2-8F04-BA451C77F1D7}">
              <ma14:placeholderFlag xmlns:ma14="http://schemas.microsoft.com/office/mac/drawingml/2011/main" xmlns="" val="1"/>
            </a:ext>
          </a:extLst>
        </p:spPr>
      </p:sp>
      <p:sp>
        <p:nvSpPr>
          <p:cNvPr id="2051" name="Text Box 3"/>
          <p:cNvSpPr txBox="1">
            <a:spLocks noGrp="1" noChangeArrowheads="1"/>
          </p:cNvSpPr>
          <p:nvPr>
            <p:ph type="body" idx="1"/>
          </p:nvPr>
        </p:nvSpPr>
        <p:spPr bwMode="auto">
          <a:xfrm>
            <a:off x="1185863" y="4787900"/>
            <a:ext cx="5407025" cy="3825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xmlns="" val="35918521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ヒラギノ角ゴ Pro W3" charset="-128"/>
        <a:cs typeface="ヒラギノ角ゴ Pro W3" charset="-128"/>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ヒラギノ角ゴ Pro W3" charset="-128"/>
        <a:cs typeface="ヒラギノ角ゴ Pro W3" charset="0"/>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 largest PSRs in red, smaller ones in cyan</a:t>
            </a:r>
          </a:p>
          <a:p>
            <a:r>
              <a:rPr lang="en-US" dirty="0" smtClean="0"/>
              <a:t>Northern (left, and southern (right)</a:t>
            </a:r>
          </a:p>
          <a:p>
            <a:r>
              <a:rPr lang="en-US" dirty="0" smtClean="0"/>
              <a:t>Dashed</a:t>
            </a:r>
            <a:r>
              <a:rPr lang="en-US" baseline="0" dirty="0" smtClean="0"/>
              <a:t> circles are 2.5 degree steps</a:t>
            </a:r>
          </a:p>
          <a:p>
            <a:r>
              <a:rPr lang="en-US" dirty="0" smtClean="0"/>
              <a:t>Animation of clementine photos</a:t>
            </a:r>
          </a:p>
          <a:p>
            <a:endParaRPr lang="en-US" dirty="0"/>
          </a:p>
        </p:txBody>
      </p:sp>
    </p:spTree>
    <p:extLst>
      <p:ext uri="{BB962C8B-B14F-4D97-AF65-F5344CB8AC3E}">
        <p14:creationId xmlns:p14="http://schemas.microsoft.com/office/powerpoint/2010/main" xmlns="" val="147949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2"/>
                </a:solidFill>
              </a:rPr>
              <a:t>All blue, cyan, magenta and pink areas contain adsorbed water and/or hydroxyl, while red, green, yellow and orange contain little to no water or hydroxyl.</a:t>
            </a:r>
            <a:endParaRPr lang="en-US" dirty="0"/>
          </a:p>
        </p:txBody>
      </p:sp>
    </p:spTree>
    <p:extLst>
      <p:ext uri="{BB962C8B-B14F-4D97-AF65-F5344CB8AC3E}">
        <p14:creationId xmlns:p14="http://schemas.microsoft.com/office/powerpoint/2010/main" xmlns="" val="352161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a:ln/>
        </p:spPr>
      </p:sp>
      <p:sp>
        <p:nvSpPr>
          <p:cNvPr id="81923" name="Text Box 2"/>
          <p:cNvSpPr txBox="1">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Dashed line marks survival of 1 m of ice for 1 By,</a:t>
            </a:r>
            <a:r>
              <a:rPr lang="en-US" baseline="0" dirty="0" smtClean="0"/>
              <a:t> for H2Othat’s 112K.</a:t>
            </a:r>
          </a:p>
          <a:p>
            <a:endParaRPr lang="en-US" dirty="0" smtClean="0"/>
          </a:p>
        </p:txBody>
      </p:sp>
    </p:spTree>
    <p:extLst>
      <p:ext uri="{BB962C8B-B14F-4D97-AF65-F5344CB8AC3E}">
        <p14:creationId xmlns:p14="http://schemas.microsoft.com/office/powerpoint/2010/main" xmlns="" val="239223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p:sp>
      <p:sp>
        <p:nvSpPr>
          <p:cNvPr id="573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a:ea typeface="ヒラギノ角ゴ Pro W3" charset="0"/>
                <a:cs typeface="ヒラギノ角ゴ Pro W3" charset="0"/>
              </a:rPr>
              <a:t>Grain diameter, porosity, amorphous ice vapor pressure </a:t>
            </a:r>
            <a:r>
              <a:rPr lang="en-US">
                <a:ea typeface="ヒラギノ角ゴ Pro W3" charset="0"/>
                <a:cs typeface="ヒラギノ角ゴ Pro W3" charset="0"/>
                <a:sym typeface="Wingdings" charset="0"/>
              </a:rPr>
              <a:t> buried snow line(Schorghofer 2008)</a:t>
            </a:r>
          </a:p>
          <a:p>
            <a:endParaRPr lang="en-US">
              <a:ea typeface="ヒラギノ角ゴ Pro W3" charset="0"/>
              <a:cs typeface="ヒラギノ角ゴ Pro W3" charset="0"/>
            </a:endParaRPr>
          </a:p>
          <a:p>
            <a:endParaRPr lang="en-US">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ln/>
        </p:spPr>
      </p:sp>
      <p:sp>
        <p:nvSpPr>
          <p:cNvPr id="59395" name="Text Box 2"/>
          <p:cNvSpPr txBox="1">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H2O</a:t>
            </a:r>
            <a:r>
              <a:rPr lang="en-US" baseline="0" dirty="0" smtClean="0"/>
              <a:t> molecules on Ceres hop further from on the Moon, so it takes fewer hops, each hop is more dangerous dynamically. But </a:t>
            </a:r>
            <a:r>
              <a:rPr lang="en-US" baseline="0" dirty="0" err="1" smtClean="0"/>
              <a:t>photodissociation</a:t>
            </a:r>
            <a:r>
              <a:rPr lang="en-US" baseline="0" dirty="0" smtClean="0"/>
              <a:t> is lower (r^2, x7) on Ceres.</a:t>
            </a:r>
            <a:endParaRPr lang="en-US" dirty="0"/>
          </a:p>
        </p:txBody>
      </p:sp>
    </p:spTree>
    <p:extLst>
      <p:ext uri="{BB962C8B-B14F-4D97-AF65-F5344CB8AC3E}">
        <p14:creationId xmlns:p14="http://schemas.microsoft.com/office/powerpoint/2010/main" xmlns="" val="215409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 to observe in visible light; even near-</a:t>
            </a:r>
            <a:r>
              <a:rPr lang="en-US" baseline="0" dirty="0" smtClean="0"/>
              <a:t> to mid-infrared difficult; broad, long-wavelength channels like Diviner’s can collect photons from the coldest, darkest polar regions</a:t>
            </a:r>
            <a:endParaRPr lang="en-US" dirty="0"/>
          </a:p>
        </p:txBody>
      </p:sp>
      <p:sp>
        <p:nvSpPr>
          <p:cNvPr id="4" name="Slide Number Placeholder 3"/>
          <p:cNvSpPr>
            <a:spLocks noGrp="1"/>
          </p:cNvSpPr>
          <p:nvPr>
            <p:ph type="sldNum" sz="quarter" idx="10"/>
          </p:nvPr>
        </p:nvSpPr>
        <p:spPr>
          <a:xfrm>
            <a:off x="4402561" y="9553734"/>
            <a:ext cx="3368040" cy="502920"/>
          </a:xfrm>
          <a:prstGeom prst="rect">
            <a:avLst/>
          </a:prstGeom>
        </p:spPr>
        <p:txBody>
          <a:bodyPr lIns="101882" tIns="50941" rIns="101882" bIns="50941"/>
          <a:lstStyle/>
          <a:p>
            <a:fld id="{81D50BAB-3D38-47BC-8736-709DA105E6A8}" type="slidenum">
              <a:rPr lang="en-US">
                <a:solidFill>
                  <a:prstClr val="black"/>
                </a:solidFill>
              </a:rPr>
              <a:pPr/>
              <a:t>19</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latin typeface="Times New Roman" charset="0"/>
                <a:cs typeface="Arial" charset="0"/>
              </a:rPr>
              <a:t>There are abundant permanently shadowed regions at both poles</a:t>
            </a:r>
          </a:p>
          <a:p>
            <a:endParaRPr lang="en-US" dirty="0"/>
          </a:p>
        </p:txBody>
      </p:sp>
    </p:spTree>
    <p:extLst>
      <p:ext uri="{BB962C8B-B14F-4D97-AF65-F5344CB8AC3E}">
        <p14:creationId xmlns:p14="http://schemas.microsoft.com/office/powerpoint/2010/main" xmlns="" val="294892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solidFill>
                  <a:srgbClr val="000000"/>
                </a:solidFill>
              </a:rPr>
              <a:t>Rocks and ejected blocks around fresh impact features cause a high CPR due to surface scattering. </a:t>
            </a:r>
          </a:p>
          <a:p>
            <a:endParaRPr lang="en-US" dirty="0"/>
          </a:p>
        </p:txBody>
      </p:sp>
    </p:spTree>
    <p:extLst>
      <p:ext uri="{BB962C8B-B14F-4D97-AF65-F5344CB8AC3E}">
        <p14:creationId xmlns:p14="http://schemas.microsoft.com/office/powerpoint/2010/main" xmlns="" val="344917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endParaRPr lang="en-US"/>
          </a:p>
        </p:txBody>
      </p:sp>
      <p:sp>
        <p:nvSpPr>
          <p:cNvPr id="76803" name="Text Box 2"/>
          <p:cNvSpPr txBox="1">
            <a:spLocks noGrp="1" noChangeArrowheads="1"/>
          </p:cNvSpPr>
          <p:nvPr>
            <p:ph type="body"/>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5pPr>
            <a:lvl6pPr marL="4572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6pPr>
            <a:lvl7pPr marL="9144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7pPr>
            <a:lvl8pPr marL="1371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8pPr>
            <a:lvl9pPr marL="18288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rgbClr val="000000"/>
                </a:solidFill>
                <a:latin typeface="Times New Roman" charset="0"/>
                <a:ea typeface="ヒラギノ角ゴ Pro W3" charset="0"/>
                <a:cs typeface="ヒラギノ角ゴ Pro W3" charset="0"/>
              </a:defRPr>
            </a:lvl9pPr>
          </a:lstStyle>
          <a:p>
            <a:pPr eaLnBrk="1">
              <a:lnSpc>
                <a:spcPct val="93000"/>
              </a:lnSpc>
              <a:spcBef>
                <a:spcPct val="0"/>
              </a:spcBef>
              <a:buSzPct val="45000"/>
              <a:buFont typeface="Wingdings" charset="0"/>
              <a:buNone/>
            </a:pPr>
            <a:r>
              <a:rPr lang="en-GB">
                <a:latin typeface="Arial" charset="0"/>
                <a:cs typeface="msgothic" charset="0"/>
              </a:rPr>
              <a:t>(A) Scaled reflectance spectra for M3 image strip M3G200902005T150614. All spectra are 7-by-7–pixel averages, and no thermal emission has been removed to allow the measured flux to be compared. The strongest detected 3-μm feature (~10%) occurs at cool, high latitudes, and the measured strength gradually decreases to zero toward mid-latitudes (where thermal emission is necessarily less well constrained by M3). At lower latitudes (18°), the additional thermal emission component becomes evident at wavelengths above ~2200 nm (14, 15). (B) Model near-infrared reflectance spectra of H2O and OH applicable for lunar comparisons. These spectra are highly dependent on physical state. A model of a thin layer of H2O water (red) and ice (blue) on a 10% reflective surface equivalent to ~1000-ppm abundance is distinct from anorthite (green) and a lunar glass analog (black). The shaded area extends beyond the spectral range of M3. Calculations are based on optical constants from (27–29), assuming no scattering in the H2O or OH and with a 100-μm path length within the substrate.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2778686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6155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2963" y="627063"/>
            <a:ext cx="2151062" cy="6234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627063"/>
            <a:ext cx="6300788" cy="6234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25999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9775" y="627063"/>
            <a:ext cx="8604250" cy="1258887"/>
          </a:xfrm>
        </p:spPr>
        <p:txBody>
          <a:bodyPr/>
          <a:lstStyle/>
          <a:p>
            <a:r>
              <a:rPr lang="en-US" smtClean="0"/>
              <a:t>Click to edit Master title style</a:t>
            </a:r>
            <a:endParaRPr lang="en-US"/>
          </a:p>
        </p:txBody>
      </p:sp>
    </p:spTree>
    <p:extLst>
      <p:ext uri="{BB962C8B-B14F-4D97-AF65-F5344CB8AC3E}">
        <p14:creationId xmlns:p14="http://schemas.microsoft.com/office/powerpoint/2010/main" xmlns="" val="250903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4031" y="1763925"/>
            <a:ext cx="4452276" cy="49890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4031" y="6884204"/>
            <a:ext cx="2352146" cy="524977"/>
          </a:xfrm>
          <a:prstGeom prst="rect">
            <a:avLst/>
          </a:prstGeom>
        </p:spPr>
        <p:txBody>
          <a:bodyPr lIns="100794" tIns="50397" rIns="100794" bIns="50397"/>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444214" y="6884204"/>
            <a:ext cx="3192198" cy="524977"/>
          </a:xfrm>
          <a:prstGeom prst="rect">
            <a:avLst/>
          </a:prstGeom>
        </p:spPr>
        <p:txBody>
          <a:bodyPr lIns="100794" tIns="50397" rIns="100794" bIns="50397"/>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224448" y="6884204"/>
            <a:ext cx="2352146" cy="524977"/>
          </a:xfrm>
          <a:prstGeom prst="rect">
            <a:avLst/>
          </a:prstGeom>
        </p:spPr>
        <p:txBody>
          <a:bodyPr lIns="100794" tIns="50397" rIns="100794" bIns="50397"/>
          <a:lstStyle>
            <a:lvl1pPr>
              <a:defRPr/>
            </a:lvl1pPr>
          </a:lstStyle>
          <a:p>
            <a:fld id="{CDACD3AD-965C-4A80-8A3B-2B2B89DF54C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683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8725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80701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2101850"/>
            <a:ext cx="4225925" cy="4759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8100" y="2101850"/>
            <a:ext cx="4225925" cy="4759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6064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4053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85310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217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9582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78390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39775" y="627063"/>
            <a:ext cx="8604250" cy="125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739775" y="2101850"/>
            <a:ext cx="8604250" cy="475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lnSpc>
          <a:spcPts val="5088"/>
        </a:lnSpc>
        <a:spcBef>
          <a:spcPct val="0"/>
        </a:spcBef>
        <a:spcAft>
          <a:spcPct val="0"/>
        </a:spcAft>
        <a:buClr>
          <a:srgbClr val="000000"/>
        </a:buClr>
        <a:buSzPct val="45000"/>
        <a:buFont typeface="StarSymbol" charset="0"/>
        <a:defRPr sz="4000" b="1">
          <a:solidFill>
            <a:srgbClr val="008000"/>
          </a:solidFill>
          <a:latin typeface="+mj-lt"/>
          <a:ea typeface="ＭＳ Ｐゴシック" charset="0"/>
          <a:cs typeface="+mj-cs"/>
        </a:defRPr>
      </a:lvl1pPr>
      <a:lvl2pPr algn="ctr" defTabSz="457200" rtl="0" eaLnBrk="0" fontAlgn="base" hangingPunct="0">
        <a:lnSpc>
          <a:spcPts val="5088"/>
        </a:lnSpc>
        <a:spcBef>
          <a:spcPct val="0"/>
        </a:spcBef>
        <a:spcAft>
          <a:spcPct val="0"/>
        </a:spcAft>
        <a:buClr>
          <a:srgbClr val="000000"/>
        </a:buClr>
        <a:buSzPct val="45000"/>
        <a:buFont typeface="StarSymbol" charset="0"/>
        <a:defRPr sz="4000" b="1">
          <a:solidFill>
            <a:srgbClr val="008000"/>
          </a:solidFill>
          <a:latin typeface="Times New Roman" charset="0"/>
          <a:ea typeface="ＭＳ Ｐゴシック" charset="0"/>
          <a:cs typeface="HG Mincho Light J;MS Gothic;HG " charset="0"/>
        </a:defRPr>
      </a:lvl2pPr>
      <a:lvl3pPr algn="ctr" defTabSz="457200" rtl="0" eaLnBrk="0" fontAlgn="base" hangingPunct="0">
        <a:lnSpc>
          <a:spcPts val="5088"/>
        </a:lnSpc>
        <a:spcBef>
          <a:spcPct val="0"/>
        </a:spcBef>
        <a:spcAft>
          <a:spcPct val="0"/>
        </a:spcAft>
        <a:buClr>
          <a:srgbClr val="000000"/>
        </a:buClr>
        <a:buSzPct val="45000"/>
        <a:buFont typeface="StarSymbol" charset="0"/>
        <a:defRPr sz="4000" b="1">
          <a:solidFill>
            <a:srgbClr val="008000"/>
          </a:solidFill>
          <a:latin typeface="Times New Roman" charset="0"/>
          <a:ea typeface="ＭＳ Ｐゴシック" charset="0"/>
          <a:cs typeface="HG Mincho Light J;MS Gothic;HG " charset="0"/>
        </a:defRPr>
      </a:lvl3pPr>
      <a:lvl4pPr algn="ctr" defTabSz="457200" rtl="0" eaLnBrk="0" fontAlgn="base" hangingPunct="0">
        <a:lnSpc>
          <a:spcPts val="5088"/>
        </a:lnSpc>
        <a:spcBef>
          <a:spcPct val="0"/>
        </a:spcBef>
        <a:spcAft>
          <a:spcPct val="0"/>
        </a:spcAft>
        <a:buClr>
          <a:srgbClr val="000000"/>
        </a:buClr>
        <a:buSzPct val="45000"/>
        <a:buFont typeface="StarSymbol" charset="0"/>
        <a:defRPr sz="4000" b="1">
          <a:solidFill>
            <a:srgbClr val="008000"/>
          </a:solidFill>
          <a:latin typeface="Times New Roman" charset="0"/>
          <a:ea typeface="ＭＳ Ｐゴシック" charset="0"/>
          <a:cs typeface="HG Mincho Light J;MS Gothic;HG " charset="0"/>
        </a:defRPr>
      </a:lvl4pPr>
      <a:lvl5pPr algn="ctr" defTabSz="457200" rtl="0" eaLnBrk="0" fontAlgn="base" hangingPunct="0">
        <a:lnSpc>
          <a:spcPts val="5088"/>
        </a:lnSpc>
        <a:spcBef>
          <a:spcPct val="0"/>
        </a:spcBef>
        <a:spcAft>
          <a:spcPct val="0"/>
        </a:spcAft>
        <a:buClr>
          <a:srgbClr val="000000"/>
        </a:buClr>
        <a:buSzPct val="45000"/>
        <a:buFont typeface="StarSymbol" charset="0"/>
        <a:defRPr sz="4000" b="1">
          <a:solidFill>
            <a:srgbClr val="008000"/>
          </a:solidFill>
          <a:latin typeface="Times New Roman" charset="0"/>
          <a:ea typeface="ＭＳ Ｐゴシック" charset="0"/>
          <a:cs typeface="HG Mincho Light J;MS Gothic;HG " charset="0"/>
        </a:defRPr>
      </a:lvl5pPr>
      <a:lvl6pPr marL="4572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charset="0"/>
        </a:defRPr>
      </a:lvl6pPr>
      <a:lvl7pPr marL="9144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charset="0"/>
        </a:defRPr>
      </a:lvl7pPr>
      <a:lvl8pPr marL="13716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charset="0"/>
        </a:defRPr>
      </a:lvl8pPr>
      <a:lvl9pPr marL="18288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charset="0"/>
        </a:defRPr>
      </a:lvl9pPr>
    </p:titleStyle>
    <p:bodyStyle>
      <a:lvl1pPr marL="430213" indent="-323850" algn="l" defTabSz="457200" rtl="0" eaLnBrk="0" fontAlgn="base" hangingPunct="0">
        <a:lnSpc>
          <a:spcPts val="3688"/>
        </a:lnSpc>
        <a:spcBef>
          <a:spcPct val="0"/>
        </a:spcBef>
        <a:spcAft>
          <a:spcPts val="1425"/>
        </a:spcAft>
        <a:buClr>
          <a:srgbClr val="000000"/>
        </a:buClr>
        <a:buSzPct val="45000"/>
        <a:buFont typeface="StarSymbol" charset="0"/>
        <a:buChar char="●"/>
        <a:defRPr sz="3200">
          <a:solidFill>
            <a:srgbClr val="000000"/>
          </a:solidFill>
          <a:latin typeface="+mn-lt"/>
          <a:ea typeface="ＭＳ Ｐゴシック" charset="0"/>
          <a:cs typeface="+mn-cs"/>
        </a:defRPr>
      </a:lvl1pPr>
      <a:lvl2pPr marL="862013" indent="-285750" algn="l" defTabSz="457200" rtl="0" eaLnBrk="0" fontAlgn="base" hangingPunct="0">
        <a:lnSpc>
          <a:spcPct val="116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57200" rtl="0" eaLnBrk="0" fontAlgn="base" hangingPunct="0">
        <a:lnSpc>
          <a:spcPct val="116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57200" rtl="0" eaLnBrk="0" fontAlgn="base" hangingPunct="0">
        <a:lnSpc>
          <a:spcPct val="116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57200" rtl="0" eaLnBrk="0" fontAlgn="base" hangingPunct="0">
        <a:lnSpc>
          <a:spcPct val="116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57200" rtl="0" fontAlgn="base" hangingPunct="0">
        <a:lnSpc>
          <a:spcPct val="116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57200" rtl="0" fontAlgn="base" hangingPunct="0">
        <a:lnSpc>
          <a:spcPct val="116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57200" rtl="0" fontAlgn="base" hangingPunct="0">
        <a:lnSpc>
          <a:spcPct val="116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57200" rtl="0" fontAlgn="base" hangingPunct="0">
        <a:lnSpc>
          <a:spcPct val="116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a:latin typeface="Times" charset="0"/>
              </a:rPr>
              <a:t>Physics of Volatiles on the Moon</a:t>
            </a:r>
          </a:p>
        </p:txBody>
      </p:sp>
      <p:sp>
        <p:nvSpPr>
          <p:cNvPr id="4" name="Rectangle 3"/>
          <p:cNvSpPr/>
          <p:nvPr/>
        </p:nvSpPr>
        <p:spPr>
          <a:xfrm>
            <a:off x="1458912" y="2789237"/>
            <a:ext cx="7391400" cy="2902128"/>
          </a:xfrm>
          <a:prstGeom prst="rect">
            <a:avLst/>
          </a:prstGeom>
        </p:spPr>
        <p:txBody>
          <a:bodyPr wrap="square">
            <a:spAutoFit/>
          </a:bodyPr>
          <a:lstStyle/>
          <a:p>
            <a:pPr algn="ct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b="1" i="1" dirty="0" smtClean="0">
                <a:solidFill>
                  <a:srgbClr val="0000FF"/>
                </a:solidFill>
                <a:latin typeface="Times" charset="0"/>
              </a:rPr>
              <a:t>Oded Aharonson</a:t>
            </a:r>
            <a:r>
              <a:rPr lang="en-GB" sz="4400" b="1" i="1" baseline="30000" dirty="0" smtClean="0">
                <a:solidFill>
                  <a:srgbClr val="0000FF"/>
                </a:solidFill>
                <a:latin typeface="Times" charset="0"/>
              </a:rPr>
              <a:t>1,2</a:t>
            </a:r>
          </a:p>
          <a:p>
            <a:pPr algn="ct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i="1" baseline="30000" dirty="0" smtClean="0">
                <a:solidFill>
                  <a:srgbClr val="0000FF"/>
                </a:solidFill>
                <a:latin typeface="Times" charset="0"/>
              </a:rPr>
              <a:t>1</a:t>
            </a:r>
            <a:r>
              <a:rPr lang="en-GB" sz="2600" i="1" dirty="0" smtClean="0">
                <a:solidFill>
                  <a:srgbClr val="0000FF"/>
                </a:solidFill>
                <a:latin typeface="Times" charset="0"/>
              </a:rPr>
              <a:t>Weizmann </a:t>
            </a:r>
            <a:r>
              <a:rPr lang="en-GB" sz="2600" i="1" dirty="0">
                <a:solidFill>
                  <a:srgbClr val="0000FF"/>
                </a:solidFill>
                <a:latin typeface="Times" charset="0"/>
              </a:rPr>
              <a:t>Institute of </a:t>
            </a:r>
            <a:r>
              <a:rPr lang="en-GB" sz="2600" i="1" dirty="0" smtClean="0">
                <a:solidFill>
                  <a:srgbClr val="0000FF"/>
                </a:solidFill>
                <a:latin typeface="Times" charset="0"/>
              </a:rPr>
              <a:t>Science</a:t>
            </a:r>
            <a:endParaRPr lang="en-GB" sz="2600" i="1" dirty="0">
              <a:solidFill>
                <a:srgbClr val="0000FF"/>
              </a:solidFill>
              <a:latin typeface="Times" charset="0"/>
            </a:endParaRPr>
          </a:p>
          <a:p>
            <a:pPr algn="ct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i="1" baseline="30000" dirty="0" smtClean="0">
                <a:solidFill>
                  <a:srgbClr val="0000FF"/>
                </a:solidFill>
                <a:latin typeface="Times" charset="0"/>
              </a:rPr>
              <a:t>2</a:t>
            </a:r>
            <a:r>
              <a:rPr lang="en-GB" sz="2600" i="1" dirty="0" smtClean="0">
                <a:solidFill>
                  <a:srgbClr val="0000FF"/>
                </a:solidFill>
                <a:latin typeface="Times" charset="0"/>
              </a:rPr>
              <a:t>California Institute of Technology</a:t>
            </a:r>
          </a:p>
          <a:p>
            <a:pPr algn="ct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600" dirty="0" smtClean="0">
              <a:solidFill>
                <a:srgbClr val="0000FF"/>
              </a:solidFill>
              <a:latin typeface="Times" charset="0"/>
            </a:endParaRPr>
          </a:p>
          <a:p>
            <a:pPr algn="ct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i="1" dirty="0" smtClean="0">
                <a:solidFill>
                  <a:srgbClr val="0000FF"/>
                </a:solidFill>
                <a:latin typeface="Times" charset="0"/>
              </a:rPr>
              <a:t>With contributions from N. Schorghofer / P. Hayne</a:t>
            </a:r>
            <a:endParaRPr lang="en-GB" sz="2600" i="1" dirty="0">
              <a:solidFill>
                <a:srgbClr val="0000FF"/>
              </a:solidFill>
              <a:latin typeface="Times" charset="0"/>
            </a:endParaRPr>
          </a:p>
        </p:txBody>
      </p:sp>
    </p:spTree>
    <p:extLst>
      <p:ext uri="{BB962C8B-B14F-4D97-AF65-F5344CB8AC3E}">
        <p14:creationId xmlns:p14="http://schemas.microsoft.com/office/powerpoint/2010/main" xmlns="" val="2790004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739775" y="-30163"/>
            <a:ext cx="8604250" cy="1143000"/>
          </a:xfrm>
        </p:spPr>
        <p:txBody>
          <a:bodyPr/>
          <a:lstStyle/>
          <a:p>
            <a:r>
              <a:rPr lang="en-US" dirty="0"/>
              <a:t>Of Snowlines</a:t>
            </a:r>
          </a:p>
        </p:txBody>
      </p:sp>
      <p:pic>
        <p:nvPicPr>
          <p:cNvPr id="39938" name="Picture 2" descr="frostline.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925429" y="1417637"/>
            <a:ext cx="5067884" cy="2538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Box 3"/>
          <p:cNvSpPr txBox="1">
            <a:spLocks noChangeArrowheads="1"/>
          </p:cNvSpPr>
          <p:nvPr/>
        </p:nvSpPr>
        <p:spPr bwMode="auto">
          <a:xfrm>
            <a:off x="315912" y="1847921"/>
            <a:ext cx="4452276" cy="1209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94" tIns="50397" rIns="100794" bIns="50397">
            <a:spAutoFit/>
          </a:bodyPr>
          <a:lstStyle/>
          <a:p>
            <a:r>
              <a:rPr lang="en-US" b="0" i="1" dirty="0">
                <a:solidFill>
                  <a:schemeClr val="tx1"/>
                </a:solidFill>
                <a:latin typeface="+mj-lt"/>
              </a:rPr>
              <a:t>Conventional Snowline: </a:t>
            </a:r>
            <a:r>
              <a:rPr lang="en-US" b="0" dirty="0">
                <a:solidFill>
                  <a:schemeClr val="tx1"/>
                </a:solidFill>
                <a:latin typeface="+mj-lt"/>
              </a:rPr>
              <a:t>Condensation temperature of H</a:t>
            </a:r>
            <a:r>
              <a:rPr lang="en-US" b="0" baseline="-25000" dirty="0">
                <a:solidFill>
                  <a:schemeClr val="tx1"/>
                </a:solidFill>
                <a:latin typeface="+mj-lt"/>
              </a:rPr>
              <a:t>2</a:t>
            </a:r>
            <a:r>
              <a:rPr lang="en-US" b="0" dirty="0">
                <a:solidFill>
                  <a:schemeClr val="tx1"/>
                </a:solidFill>
                <a:latin typeface="+mj-lt"/>
              </a:rPr>
              <a:t>O in </a:t>
            </a:r>
            <a:r>
              <a:rPr lang="en-US" b="0" dirty="0" err="1">
                <a:solidFill>
                  <a:schemeClr val="tx1"/>
                </a:solidFill>
                <a:latin typeface="+mj-lt"/>
              </a:rPr>
              <a:t>protoplanetary</a:t>
            </a:r>
            <a:r>
              <a:rPr lang="en-US" b="0" dirty="0">
                <a:solidFill>
                  <a:schemeClr val="tx1"/>
                </a:solidFill>
                <a:latin typeface="+mj-lt"/>
              </a:rPr>
              <a:t> disk (145–170K)</a:t>
            </a:r>
          </a:p>
        </p:txBody>
      </p:sp>
      <p:sp>
        <p:nvSpPr>
          <p:cNvPr id="39940" name="TextBox 4"/>
          <p:cNvSpPr txBox="1">
            <a:spLocks noChangeArrowheads="1"/>
          </p:cNvSpPr>
          <p:nvPr/>
        </p:nvSpPr>
        <p:spPr bwMode="auto">
          <a:xfrm>
            <a:off x="443442" y="3947831"/>
            <a:ext cx="8988557" cy="3056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94" tIns="50397" rIns="100794" bIns="50397">
            <a:spAutoFit/>
          </a:bodyPr>
          <a:lstStyle/>
          <a:p>
            <a:r>
              <a:rPr lang="en-US" b="0" i="1" dirty="0">
                <a:solidFill>
                  <a:schemeClr val="tx1"/>
                </a:solidFill>
                <a:latin typeface="+mj-lt"/>
              </a:rPr>
              <a:t>“Buried Snowline”:</a:t>
            </a:r>
          </a:p>
          <a:p>
            <a:r>
              <a:rPr lang="en-US" b="0" dirty="0">
                <a:solidFill>
                  <a:schemeClr val="tx1"/>
                </a:solidFill>
                <a:latin typeface="+mj-lt"/>
              </a:rPr>
              <a:t>Below a mean surface temperature of  about 145K, water ice will remain within the top few meters of the surface over the age of the solar system. A variation of ±10K (135–155K) captures a large range of soil layer properties. </a:t>
            </a:r>
          </a:p>
          <a:p>
            <a:endParaRPr lang="en-US" b="0" dirty="0">
              <a:solidFill>
                <a:schemeClr val="tx1"/>
              </a:solidFill>
              <a:latin typeface="+mj-lt"/>
            </a:endParaRPr>
          </a:p>
          <a:p>
            <a:r>
              <a:rPr lang="en-US" b="0" dirty="0">
                <a:solidFill>
                  <a:schemeClr val="tx1"/>
                </a:solidFill>
                <a:latin typeface="+mj-lt"/>
              </a:rPr>
              <a:t>Neither conventional nor buried snowline corresponds to an exact temperature.  Also note, that </a:t>
            </a:r>
            <a:r>
              <a:rPr lang="en-US" b="0" i="1" dirty="0">
                <a:solidFill>
                  <a:schemeClr val="tx1"/>
                </a:solidFill>
                <a:latin typeface="+mj-lt"/>
              </a:rPr>
              <a:t>buried T &lt; conventional T</a:t>
            </a:r>
            <a:r>
              <a:rPr lang="en-US" b="0" dirty="0">
                <a:solidFill>
                  <a:schemeClr val="tx1"/>
                </a:solidFill>
                <a:latin typeface="+mj-lt"/>
              </a:rPr>
              <a:t>.</a:t>
            </a:r>
          </a:p>
        </p:txBody>
      </p:sp>
    </p:spTree>
    <p:extLst>
      <p:ext uri="{BB962C8B-B14F-4D97-AF65-F5344CB8AC3E}">
        <p14:creationId xmlns:p14="http://schemas.microsoft.com/office/powerpoint/2010/main" xmlns="" val="2843996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39775" y="122237"/>
            <a:ext cx="8908824" cy="1322077"/>
          </a:xfrm>
        </p:spPr>
        <p:txBody>
          <a:bodyPr/>
          <a:lstStyle/>
          <a:p>
            <a:r>
              <a:rPr lang="en-US" dirty="0">
                <a:latin typeface="Times New Roman" charset="0"/>
              </a:rPr>
              <a:t>Terminology</a:t>
            </a:r>
          </a:p>
        </p:txBody>
      </p:sp>
      <p:sp>
        <p:nvSpPr>
          <p:cNvPr id="20482" name="TextBox 2"/>
          <p:cNvSpPr txBox="1">
            <a:spLocks noChangeArrowheads="1"/>
          </p:cNvSpPr>
          <p:nvPr/>
        </p:nvSpPr>
        <p:spPr bwMode="auto">
          <a:xfrm>
            <a:off x="468312" y="1446211"/>
            <a:ext cx="9307513" cy="563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buSzPct val="60000"/>
              <a:buFont typeface="Wingdings" charset="0"/>
              <a:buChar char="q"/>
            </a:pPr>
            <a:r>
              <a:rPr lang="en-US" sz="2800" i="1" dirty="0">
                <a:solidFill>
                  <a:schemeClr val="tx2"/>
                </a:solidFill>
              </a:rPr>
              <a:t>Adsorbed water</a:t>
            </a:r>
            <a:r>
              <a:rPr lang="en-US" sz="2800" dirty="0">
                <a:solidFill>
                  <a:schemeClr val="tx2"/>
                </a:solidFill>
              </a:rPr>
              <a:t>: Binding between water and another substance</a:t>
            </a:r>
          </a:p>
          <a:p>
            <a:pPr>
              <a:buSzPct val="100000"/>
              <a:buFont typeface="Arial" charset="0"/>
              <a:buChar char="•"/>
            </a:pPr>
            <a:r>
              <a:rPr lang="en-US" sz="2800" i="1" dirty="0" err="1">
                <a:solidFill>
                  <a:schemeClr val="tx2"/>
                </a:solidFill>
              </a:rPr>
              <a:t>Physisorption</a:t>
            </a:r>
            <a:r>
              <a:rPr lang="en-US" sz="2800" dirty="0">
                <a:solidFill>
                  <a:schemeClr val="tx2"/>
                </a:solidFill>
              </a:rPr>
              <a:t> (= physical adsorption), weakly bound, van der Waals forces</a:t>
            </a:r>
          </a:p>
          <a:p>
            <a:pPr>
              <a:buSzPct val="100000"/>
              <a:buFont typeface="Arial" charset="0"/>
              <a:buChar char="•"/>
            </a:pPr>
            <a:r>
              <a:rPr lang="en-US" sz="2800" i="1" dirty="0">
                <a:solidFill>
                  <a:schemeClr val="tx2"/>
                </a:solidFill>
              </a:rPr>
              <a:t>Chemisorption</a:t>
            </a:r>
            <a:r>
              <a:rPr lang="en-US" sz="2800" dirty="0">
                <a:solidFill>
                  <a:schemeClr val="tx2"/>
                </a:solidFill>
              </a:rPr>
              <a:t> (= chemical adsorption), strongly bound, covalent bonding, can be dissociative </a:t>
            </a:r>
            <a:r>
              <a:rPr lang="en-US" sz="2800" i="1" dirty="0">
                <a:solidFill>
                  <a:schemeClr val="tx2"/>
                </a:solidFill>
              </a:rPr>
              <a:t>i.e.</a:t>
            </a:r>
            <a:r>
              <a:rPr lang="en-US" sz="2800" dirty="0">
                <a:solidFill>
                  <a:schemeClr val="tx2"/>
                </a:solidFill>
              </a:rPr>
              <a:t> breaks molecule apart</a:t>
            </a:r>
          </a:p>
          <a:p>
            <a:pPr>
              <a:buSzPct val="60000"/>
              <a:buFont typeface="Wingdings" charset="0"/>
              <a:buChar char="q"/>
            </a:pPr>
            <a:r>
              <a:rPr lang="en-US" sz="2800" i="1" dirty="0">
                <a:solidFill>
                  <a:schemeClr val="tx2"/>
                </a:solidFill>
              </a:rPr>
              <a:t>Hydration</a:t>
            </a:r>
            <a:r>
              <a:rPr lang="en-US" sz="2800" dirty="0">
                <a:solidFill>
                  <a:schemeClr val="tx2"/>
                </a:solidFill>
              </a:rPr>
              <a:t> (water added to crystal structure)</a:t>
            </a:r>
          </a:p>
          <a:p>
            <a:pPr>
              <a:buSzPct val="60000"/>
              <a:buFont typeface="Wingdings" charset="0"/>
              <a:buChar char="q"/>
            </a:pPr>
            <a:r>
              <a:rPr lang="en-US" sz="2800" i="1" dirty="0" smtClean="0">
                <a:solidFill>
                  <a:schemeClr val="tx2"/>
                </a:solidFill>
              </a:rPr>
              <a:t>Ice</a:t>
            </a:r>
          </a:p>
          <a:p>
            <a:pPr lvl="1">
              <a:buSzPct val="100000"/>
              <a:buFont typeface="Arial" charset="0"/>
              <a:buChar char="•"/>
            </a:pPr>
            <a:r>
              <a:rPr lang="en-US" sz="2800" i="1" dirty="0" smtClean="0">
                <a:solidFill>
                  <a:schemeClr val="tx2"/>
                </a:solidFill>
              </a:rPr>
              <a:t>Crystalline</a:t>
            </a:r>
            <a:r>
              <a:rPr lang="en-US" sz="2800" i="1" dirty="0">
                <a:solidFill>
                  <a:schemeClr val="tx2"/>
                </a:solidFill>
              </a:rPr>
              <a:t>, </a:t>
            </a:r>
            <a:r>
              <a:rPr lang="en-US" sz="2800" dirty="0">
                <a:solidFill>
                  <a:schemeClr val="tx2"/>
                </a:solidFill>
              </a:rPr>
              <a:t>all the ice you have ever seen is in this form</a:t>
            </a:r>
          </a:p>
          <a:p>
            <a:pPr lvl="1">
              <a:buSzPct val="100000"/>
              <a:buFont typeface="Arial" charset="0"/>
              <a:buChar char="•"/>
            </a:pPr>
            <a:r>
              <a:rPr lang="en-US" sz="2800" i="1" dirty="0">
                <a:solidFill>
                  <a:schemeClr val="tx2"/>
                </a:solidFill>
              </a:rPr>
              <a:t>Amorphous</a:t>
            </a:r>
            <a:r>
              <a:rPr lang="en-US" sz="2800" dirty="0">
                <a:solidFill>
                  <a:schemeClr val="tx2"/>
                </a:solidFill>
              </a:rPr>
              <a:t>, forms only at low temperature (&lt;~140K)</a:t>
            </a:r>
          </a:p>
          <a:p>
            <a:pPr>
              <a:buFont typeface="Arial" charset="0"/>
              <a:buChar char="•"/>
            </a:pPr>
            <a:endParaRPr lang="en-US" sz="2800"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xmlns="" val="531787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544513" y="46037"/>
            <a:ext cx="8802687" cy="1143000"/>
          </a:xfrm>
        </p:spPr>
        <p:txBody>
          <a:bodyPr/>
          <a:lstStyle/>
          <a:p>
            <a:pPr eaLnBrk="1">
              <a:lnSpc>
                <a:spcPct val="11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latin typeface="Times" charset="0"/>
                <a:cs typeface="HG Mincho Light J;MS Gothic;HG " charset="0"/>
              </a:rPr>
              <a:t>Classic Picture</a:t>
            </a:r>
            <a:endParaRPr lang="en-GB" dirty="0">
              <a:latin typeface="Times" charset="0"/>
              <a:cs typeface="HG Mincho Light J;MS Gothic;HG " charset="0"/>
            </a:endParaRPr>
          </a:p>
        </p:txBody>
      </p:sp>
      <p:sp>
        <p:nvSpPr>
          <p:cNvPr id="58371" name="Text Box 3"/>
          <p:cNvSpPr txBox="1">
            <a:spLocks noChangeArrowheads="1"/>
          </p:cNvSpPr>
          <p:nvPr/>
        </p:nvSpPr>
        <p:spPr bwMode="auto">
          <a:xfrm>
            <a:off x="4659312" y="1341437"/>
            <a:ext cx="53340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bg1"/>
                </a:solidFill>
                <a:latin typeface="Times New Roman" charset="0"/>
                <a:ea typeface="ＭＳ Ｐゴシック" charset="0"/>
                <a:cs typeface="HG Mincho Light J;MS Gothic;HG " charset="0"/>
              </a:defRPr>
            </a:lvl1pPr>
            <a:lvl2pPr>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marL="0" lvl="1" eaLnBrk="1" hangingPunct="1"/>
            <a:r>
              <a:rPr lang="en-US" sz="2800" dirty="0">
                <a:solidFill>
                  <a:srgbClr val="000000"/>
                </a:solidFill>
                <a:ea typeface="ＭＳ Ｐゴシック" charset="0"/>
              </a:rPr>
              <a:t>Energy is partitioned between thermal (kinetic) energy and gravitational (potential) energy;</a:t>
            </a:r>
          </a:p>
          <a:p>
            <a:pPr marL="0" lvl="1" eaLnBrk="1" hangingPunct="1"/>
            <a:r>
              <a:rPr lang="en-US" sz="2800" dirty="0">
                <a:solidFill>
                  <a:srgbClr val="000000"/>
                </a:solidFill>
                <a:ea typeface="ＭＳ Ｐゴシック" charset="0"/>
              </a:rPr>
              <a:t>H is the height of a typical bounce of a single molecule: </a:t>
            </a:r>
          </a:p>
          <a:p>
            <a:pPr marL="0" lvl="1" eaLnBrk="1" hangingPunct="1"/>
            <a:r>
              <a:rPr lang="en-US" sz="2800" dirty="0">
                <a:solidFill>
                  <a:srgbClr val="000000"/>
                </a:solidFill>
                <a:ea typeface="ＭＳ Ｐゴシック" charset="0"/>
              </a:rPr>
              <a:t>½mv</a:t>
            </a:r>
            <a:r>
              <a:rPr lang="en-US" sz="2800" baseline="-25000" dirty="0">
                <a:solidFill>
                  <a:srgbClr val="000000"/>
                </a:solidFill>
                <a:ea typeface="ＭＳ Ｐゴシック" charset="0"/>
              </a:rPr>
              <a:t>z</a:t>
            </a:r>
            <a:r>
              <a:rPr lang="en-US" sz="2800" baseline="30000" dirty="0">
                <a:solidFill>
                  <a:srgbClr val="000000"/>
                </a:solidFill>
                <a:ea typeface="ＭＳ Ｐゴシック" charset="0"/>
              </a:rPr>
              <a:t>2 </a:t>
            </a:r>
            <a:r>
              <a:rPr lang="en-US" sz="2800" dirty="0">
                <a:solidFill>
                  <a:srgbClr val="000000"/>
                </a:solidFill>
                <a:ea typeface="ＭＳ Ｐゴシック" charset="0"/>
              </a:rPr>
              <a:t>= ½kT = </a:t>
            </a:r>
            <a:r>
              <a:rPr lang="en-US" sz="2800" dirty="0" err="1">
                <a:solidFill>
                  <a:srgbClr val="000000"/>
                </a:solidFill>
                <a:ea typeface="ＭＳ Ｐゴシック" charset="0"/>
              </a:rPr>
              <a:t>mgH</a:t>
            </a:r>
            <a:endParaRPr lang="en-US" sz="2800" dirty="0">
              <a:solidFill>
                <a:srgbClr val="000000"/>
              </a:solidFill>
              <a:ea typeface="ＭＳ Ｐゴシック" charset="0"/>
            </a:endParaRPr>
          </a:p>
          <a:p>
            <a:pPr marL="0" lvl="1" eaLnBrk="1" hangingPunct="1"/>
            <a:r>
              <a:rPr lang="en-US" sz="2800" dirty="0">
                <a:solidFill>
                  <a:srgbClr val="000000"/>
                </a:solidFill>
                <a:ea typeface="ＭＳ Ｐゴシック" charset="0"/>
              </a:rPr>
              <a:t>H = </a:t>
            </a:r>
            <a:r>
              <a:rPr lang="en-US" sz="2800" dirty="0" err="1">
                <a:solidFill>
                  <a:srgbClr val="000000"/>
                </a:solidFill>
                <a:ea typeface="ＭＳ Ｐゴシック" charset="0"/>
              </a:rPr>
              <a:t>kT</a:t>
            </a:r>
            <a:r>
              <a:rPr lang="en-US" sz="2800" dirty="0">
                <a:solidFill>
                  <a:srgbClr val="000000"/>
                </a:solidFill>
                <a:ea typeface="ＭＳ Ｐゴシック" charset="0"/>
              </a:rPr>
              <a:t>/(2mg) ≈ 50 km</a:t>
            </a:r>
          </a:p>
          <a:p>
            <a:pPr eaLnBrk="1" hangingPunct="1">
              <a:buFont typeface="Wingdings" charset="0"/>
              <a:buNone/>
            </a:pPr>
            <a:r>
              <a:rPr lang="en-US" sz="2800" dirty="0">
                <a:solidFill>
                  <a:srgbClr val="000000"/>
                </a:solidFill>
              </a:rPr>
              <a:t>g = surface acceleration (1.62 m/s</a:t>
            </a:r>
            <a:r>
              <a:rPr lang="en-US" sz="2800" baseline="30000" dirty="0">
                <a:solidFill>
                  <a:srgbClr val="000000"/>
                </a:solidFill>
              </a:rPr>
              <a:t>2</a:t>
            </a:r>
            <a:r>
              <a:rPr lang="en-US" sz="2800" dirty="0">
                <a:solidFill>
                  <a:srgbClr val="000000"/>
                </a:solidFill>
              </a:rPr>
              <a:t>)</a:t>
            </a:r>
          </a:p>
          <a:p>
            <a:pPr eaLnBrk="1" hangingPunct="1">
              <a:buFont typeface="Wingdings" charset="0"/>
              <a:buNone/>
            </a:pPr>
            <a:endParaRPr lang="en-US" sz="2800" dirty="0">
              <a:solidFill>
                <a:srgbClr val="000000"/>
              </a:solidFill>
            </a:endParaRPr>
          </a:p>
          <a:p>
            <a:pPr eaLnBrk="1">
              <a:buClr>
                <a:srgbClr val="000000"/>
              </a:buClr>
              <a:buSzPct val="45000"/>
              <a:buFont typeface="StarSymbol" charset="0"/>
              <a:buNone/>
            </a:pPr>
            <a:r>
              <a:rPr lang="en-GB" sz="2800" dirty="0">
                <a:solidFill>
                  <a:srgbClr val="000000"/>
                </a:solidFill>
              </a:rPr>
              <a:t>Ballistic flights are typically ~300 km long and last ~1 minute</a:t>
            </a:r>
          </a:p>
          <a:p>
            <a:pPr eaLnBrk="1">
              <a:buClr>
                <a:srgbClr val="000000"/>
              </a:buClr>
              <a:buSzPct val="45000"/>
              <a:buFont typeface="StarSymbol" charset="0"/>
              <a:buNone/>
            </a:pPr>
            <a:endParaRPr lang="en-GB" sz="2800" dirty="0">
              <a:solidFill>
                <a:srgbClr val="000000"/>
              </a:solidFill>
            </a:endParaRPr>
          </a:p>
          <a:p>
            <a:pPr eaLnBrk="1" hangingPunct="1"/>
            <a:r>
              <a:rPr lang="en-GB" sz="2800" dirty="0">
                <a:solidFill>
                  <a:srgbClr val="000000"/>
                </a:solidFill>
              </a:rPr>
              <a:t>Molecules move on the day side, stop on the night side.</a:t>
            </a:r>
            <a:endParaRPr lang="en-US" sz="2800" dirty="0">
              <a:solidFill>
                <a:srgbClr val="000000"/>
              </a:solidFill>
            </a:endParaRP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312" y="1631335"/>
            <a:ext cx="4265613" cy="435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7312" y="6065837"/>
            <a:ext cx="3962400" cy="461962"/>
          </a:xfrm>
          <a:prstGeom prst="rect">
            <a:avLst/>
          </a:prstGeom>
          <a:noFill/>
        </p:spPr>
        <p:txBody>
          <a:bodyPr wrap="square">
            <a:spAutoFit/>
          </a:bodyPr>
          <a:lstStyle/>
          <a:p>
            <a:pPr eaLnBrk="1">
              <a:buSzPct val="100000"/>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defRPr/>
            </a:pPr>
            <a:r>
              <a:rPr lang="en-GB" dirty="0">
                <a:solidFill>
                  <a:srgbClr val="0000FF"/>
                </a:solidFill>
                <a:ea typeface="+mn-ea"/>
                <a:cs typeface="+mn-cs"/>
              </a:rPr>
              <a:t>Watson-Murray-Brown (</a:t>
            </a:r>
            <a:r>
              <a:rPr lang="en-GB" dirty="0" smtClean="0">
                <a:solidFill>
                  <a:srgbClr val="0000FF"/>
                </a:solidFill>
                <a:ea typeface="+mn-ea"/>
                <a:cs typeface="+mn-cs"/>
              </a:rPr>
              <a:t>1961)</a:t>
            </a:r>
            <a:endParaRPr lang="en-GB" dirty="0">
              <a:solidFill>
                <a:srgbClr val="0000FF"/>
              </a:solidFill>
              <a:ea typeface="+mn-ea"/>
              <a:cs typeface="+mn-cs"/>
            </a:endParaRPr>
          </a:p>
        </p:txBody>
      </p:sp>
    </p:spTree>
    <p:extLst>
      <p:ext uri="{BB962C8B-B14F-4D97-AF65-F5344CB8AC3E}">
        <p14:creationId xmlns:p14="http://schemas.microsoft.com/office/powerpoint/2010/main" xmlns="" val="127257706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008063" y="252413"/>
            <a:ext cx="8375650" cy="788987"/>
          </a:xfrm>
        </p:spPr>
        <p:txBody>
          <a:bodyPr/>
          <a:lstStyle/>
          <a:p>
            <a:r>
              <a:rPr lang="en-US">
                <a:solidFill>
                  <a:srgbClr val="008000"/>
                </a:solidFill>
                <a:latin typeface="Times New Roman" charset="0"/>
                <a:cs typeface="Arial" charset="0"/>
              </a:rPr>
              <a:t>Lunar Water Cycle</a:t>
            </a:r>
          </a:p>
        </p:txBody>
      </p:sp>
      <p:pic>
        <p:nvPicPr>
          <p:cNvPr id="62467" name="Content Placeholder 5" descr="lunar_polar_cycle-1.jpg"/>
          <p:cNvPicPr>
            <a:picLocks noGrp="1" noChangeAspect="1"/>
          </p:cNvPicPr>
          <p:nvPr>
            <p:ph idx="1"/>
          </p:nvPr>
        </p:nvPicPr>
        <p:blipFill>
          <a:blip r:embed="rId2">
            <a:extLst>
              <a:ext uri="{28A0092B-C50C-407E-A947-70E740481C1C}">
                <a14:useLocalDpi xmlns:a14="http://schemas.microsoft.com/office/drawing/2010/main" xmlns="" val="0"/>
              </a:ext>
            </a:extLst>
          </a:blip>
          <a:srcRect l="-5376" r="-5376"/>
          <a:stretch>
            <a:fillRect/>
          </a:stretch>
        </p:blipFill>
        <p:spPr>
          <a:xfrm>
            <a:off x="-141066" y="1231899"/>
            <a:ext cx="10667778" cy="5900738"/>
          </a:xfrm>
        </p:spPr>
      </p:pic>
      <p:sp>
        <p:nvSpPr>
          <p:cNvPr id="62468" name="Footer Placeholder 3"/>
          <p:cNvSpPr>
            <a:spLocks noGrp="1"/>
          </p:cNvSpPr>
          <p:nvPr>
            <p:ph type="ftr" sz="quarter" idx="4294967295"/>
          </p:nvPr>
        </p:nvSpPr>
        <p:spPr>
          <a:xfrm>
            <a:off x="3024188" y="7170738"/>
            <a:ext cx="4032250" cy="269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900">
                <a:cs typeface="Arial" charset="0"/>
              </a:rPr>
              <a:t>David Everett--LRO Overview</a:t>
            </a:r>
          </a:p>
        </p:txBody>
      </p:sp>
      <p:sp>
        <p:nvSpPr>
          <p:cNvPr id="62469" name="Slide Number Placeholder 4"/>
          <p:cNvSpPr>
            <a:spLocks noGrp="1"/>
          </p:cNvSpPr>
          <p:nvPr>
            <p:ph type="sldNum" sz="quarter" idx="4294967295"/>
          </p:nvPr>
        </p:nvSpPr>
        <p:spPr>
          <a:xfrm>
            <a:off x="8462963" y="7132638"/>
            <a:ext cx="1196975"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fld id="{4E8E7639-FF7C-FB47-BEC2-0073A2D54BE7}" type="slidenum">
              <a:rPr lang="en-US" sz="900">
                <a:cs typeface="Arial" charset="0"/>
              </a:rPr>
              <a:pPr/>
              <a:t>13</a:t>
            </a:fld>
            <a:endParaRPr lang="en-US" sz="900">
              <a:cs typeface="Arial" charset="0"/>
            </a:endParaRPr>
          </a:p>
        </p:txBody>
      </p:sp>
    </p:spTree>
    <p:extLst>
      <p:ext uri="{BB962C8B-B14F-4D97-AF65-F5344CB8AC3E}">
        <p14:creationId xmlns:p14="http://schemas.microsoft.com/office/powerpoint/2010/main" xmlns="" val="2999328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a:xfrm>
            <a:off x="739775" y="0"/>
            <a:ext cx="8604250" cy="1885950"/>
          </a:xfrm>
        </p:spPr>
        <p:txBody>
          <a:bodyPr/>
          <a:lstStyle/>
          <a:p>
            <a:r>
              <a:rPr lang="en-US">
                <a:latin typeface="Times New Roman" charset="0"/>
                <a:cs typeface="HG Mincho Light J;MS Gothic;HG " charset="0"/>
              </a:rPr>
              <a:t>No Hopping due to Chemisorption?</a:t>
            </a:r>
          </a:p>
        </p:txBody>
      </p:sp>
      <p:pic>
        <p:nvPicPr>
          <p:cNvPr id="20483" name="Picture 2" descr="hodges.png"/>
          <p:cNvPicPr>
            <a:picLocks noChangeAspect="1"/>
          </p:cNvPicPr>
          <p:nvPr/>
        </p:nvPicPr>
        <p:blipFill rotWithShape="1">
          <a:blip r:embed="rId2">
            <a:extLst>
              <a:ext uri="{28A0092B-C50C-407E-A947-70E740481C1C}">
                <a14:useLocalDpi xmlns:a14="http://schemas.microsoft.com/office/drawing/2010/main" xmlns="" val="0"/>
              </a:ext>
            </a:extLst>
          </a:blip>
          <a:srcRect t="24871" r="6477"/>
          <a:stretch/>
        </p:blipFill>
        <p:spPr bwMode="auto">
          <a:xfrm>
            <a:off x="468312" y="2103437"/>
            <a:ext cx="9427646" cy="420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hodges.png"/>
          <p:cNvPicPr>
            <a:picLocks noChangeAspect="1"/>
          </p:cNvPicPr>
          <p:nvPr/>
        </p:nvPicPr>
        <p:blipFill rotWithShape="1">
          <a:blip r:embed="rId2">
            <a:extLst>
              <a:ext uri="{28A0092B-C50C-407E-A947-70E740481C1C}">
                <a14:useLocalDpi xmlns:a14="http://schemas.microsoft.com/office/drawing/2010/main" xmlns="" val="0"/>
              </a:ext>
            </a:extLst>
          </a:blip>
          <a:srcRect l="6086" r="-340" b="93383"/>
          <a:stretch/>
        </p:blipFill>
        <p:spPr bwMode="auto">
          <a:xfrm>
            <a:off x="315912" y="1656517"/>
            <a:ext cx="9501359" cy="37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364248" y="3979897"/>
            <a:ext cx="3352800" cy="304800"/>
          </a:xfrm>
          <a:prstGeom prst="rect">
            <a:avLst/>
          </a:prstGeom>
          <a:solidFill>
            <a:srgbClr val="FFFF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7" name="Rectangle 6"/>
          <p:cNvSpPr/>
          <p:nvPr/>
        </p:nvSpPr>
        <p:spPr bwMode="auto">
          <a:xfrm>
            <a:off x="468312" y="4256157"/>
            <a:ext cx="9220200" cy="242870"/>
          </a:xfrm>
          <a:prstGeom prst="rect">
            <a:avLst/>
          </a:prstGeom>
          <a:solidFill>
            <a:srgbClr val="FFFF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8" name="Rectangle 7"/>
          <p:cNvSpPr/>
          <p:nvPr/>
        </p:nvSpPr>
        <p:spPr bwMode="auto">
          <a:xfrm>
            <a:off x="468312" y="4513297"/>
            <a:ext cx="9220200" cy="242870"/>
          </a:xfrm>
          <a:prstGeom prst="rect">
            <a:avLst/>
          </a:prstGeom>
          <a:solidFill>
            <a:srgbClr val="FFFF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9" name="Rectangle 8"/>
          <p:cNvSpPr/>
          <p:nvPr/>
        </p:nvSpPr>
        <p:spPr bwMode="auto">
          <a:xfrm>
            <a:off x="468312" y="4770437"/>
            <a:ext cx="7543800" cy="198712"/>
          </a:xfrm>
          <a:prstGeom prst="rect">
            <a:avLst/>
          </a:prstGeom>
          <a:solidFill>
            <a:srgbClr val="FFFF00">
              <a:alpha val="3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2"/>
          <p:cNvSpPr txBox="1">
            <a:spLocks noChangeArrowheads="1"/>
          </p:cNvSpPr>
          <p:nvPr/>
        </p:nvSpPr>
        <p:spPr bwMode="auto">
          <a:xfrm>
            <a:off x="163513" y="350837"/>
            <a:ext cx="6705599" cy="6555642"/>
          </a:xfrm>
          <a:prstGeom prst="rect">
            <a:avLst/>
          </a:prstGeom>
          <a:noFill/>
          <a:ln w="9525">
            <a:noFill/>
            <a:miter lim="800000"/>
            <a:headEnd/>
            <a:tailEnd/>
          </a:ln>
        </p:spPr>
        <p:txBody>
          <a:bodyPr wrap="square">
            <a:spAutoFit/>
          </a:bodyPr>
          <a:lstStyle/>
          <a:p>
            <a:pPr marL="514350" indent="-514350">
              <a:buSzPct val="120000"/>
              <a:buFont typeface="+mj-lt"/>
              <a:buAutoNum type="arabicPeriod"/>
              <a:defRPr/>
            </a:pPr>
            <a:r>
              <a:rPr lang="en-US" sz="2800" dirty="0">
                <a:solidFill>
                  <a:schemeClr val="tx1"/>
                </a:solidFill>
                <a:ea typeface="+mn-ea"/>
                <a:cs typeface="+mn-cs"/>
              </a:rPr>
              <a:t>Incoming water molecules are trapped in surface </a:t>
            </a:r>
            <a:r>
              <a:rPr lang="en-US" sz="2800" dirty="0" smtClean="0">
                <a:solidFill>
                  <a:schemeClr val="tx1"/>
                </a:solidFill>
                <a:ea typeface="+mn-ea"/>
                <a:cs typeface="+mn-cs"/>
              </a:rPr>
              <a:t>defects</a:t>
            </a:r>
            <a:br>
              <a:rPr lang="en-US" sz="2800" dirty="0" smtClean="0">
                <a:solidFill>
                  <a:schemeClr val="tx1"/>
                </a:solidFill>
                <a:ea typeface="+mn-ea"/>
                <a:cs typeface="+mn-cs"/>
              </a:rPr>
            </a:br>
            <a:endParaRPr lang="en-US" sz="2800" dirty="0" smtClean="0">
              <a:solidFill>
                <a:schemeClr val="tx1"/>
              </a:solidFill>
              <a:ea typeface="+mn-ea"/>
              <a:cs typeface="+mn-cs"/>
            </a:endParaRPr>
          </a:p>
          <a:p>
            <a:pPr marL="514350" indent="-514350">
              <a:buSzPct val="120000"/>
              <a:buFont typeface="+mj-lt"/>
              <a:buAutoNum type="arabicPeriod"/>
              <a:defRPr/>
            </a:pPr>
            <a:endParaRPr lang="en-US" sz="2800" dirty="0">
              <a:solidFill>
                <a:schemeClr val="tx1"/>
              </a:solidFill>
              <a:ea typeface="+mn-ea"/>
              <a:cs typeface="+mn-cs"/>
            </a:endParaRPr>
          </a:p>
          <a:p>
            <a:pPr marL="514350" indent="-514350">
              <a:buSzPct val="120000"/>
              <a:buFont typeface="+mj-lt"/>
              <a:buAutoNum type="arabicPeriod"/>
              <a:defRPr/>
            </a:pPr>
            <a:r>
              <a:rPr lang="en-US" sz="2800" dirty="0">
                <a:solidFill>
                  <a:schemeClr val="tx1"/>
                </a:solidFill>
                <a:ea typeface="+mn-ea"/>
                <a:cs typeface="+mn-cs"/>
              </a:rPr>
              <a:t>Some are released thermally, others </a:t>
            </a:r>
            <a:r>
              <a:rPr lang="en-US" sz="2800" dirty="0" smtClean="0">
                <a:solidFill>
                  <a:schemeClr val="tx1"/>
                </a:solidFill>
                <a:ea typeface="+mn-ea"/>
                <a:cs typeface="+mn-cs"/>
              </a:rPr>
              <a:t>super-thermally </a:t>
            </a:r>
            <a:r>
              <a:rPr lang="en-US" sz="2800" dirty="0">
                <a:solidFill>
                  <a:schemeClr val="tx1"/>
                </a:solidFill>
                <a:ea typeface="+mn-ea"/>
                <a:cs typeface="+mn-cs"/>
              </a:rPr>
              <a:t>by Lyman-</a:t>
            </a:r>
            <a:r>
              <a:rPr lang="en-US" sz="2800" dirty="0" smtClean="0">
                <a:solidFill>
                  <a:schemeClr val="tx1"/>
                </a:solidFill>
                <a:ea typeface="+mn-ea"/>
                <a:cs typeface="+mn-cs"/>
              </a:rPr>
              <a:t>α</a:t>
            </a:r>
          </a:p>
          <a:p>
            <a:pPr marL="514350" indent="-514350">
              <a:buSzPct val="120000"/>
              <a:buFont typeface="+mj-lt"/>
              <a:buAutoNum type="arabicPeriod"/>
              <a:defRPr/>
            </a:pPr>
            <a:endParaRPr lang="en-US" sz="2800" dirty="0" smtClean="0">
              <a:solidFill>
                <a:schemeClr val="tx1"/>
              </a:solidFill>
              <a:ea typeface="+mn-ea"/>
              <a:cs typeface="+mn-cs"/>
            </a:endParaRPr>
          </a:p>
          <a:p>
            <a:pPr marL="514350" indent="-514350">
              <a:buSzPct val="120000"/>
              <a:buFont typeface="+mj-lt"/>
              <a:buAutoNum type="arabicPeriod"/>
              <a:defRPr/>
            </a:pPr>
            <a:endParaRPr lang="en-US" sz="2800" dirty="0" smtClean="0">
              <a:solidFill>
                <a:schemeClr val="tx1"/>
              </a:solidFill>
              <a:ea typeface="+mn-ea"/>
              <a:cs typeface="+mn-cs"/>
            </a:endParaRPr>
          </a:p>
          <a:p>
            <a:pPr marL="514350" indent="-514350">
              <a:buSzPct val="120000"/>
              <a:buFont typeface="+mj-lt"/>
              <a:buAutoNum type="arabicPeriod"/>
              <a:defRPr/>
            </a:pPr>
            <a:endParaRPr lang="en-US" sz="2800" dirty="0">
              <a:solidFill>
                <a:schemeClr val="tx1"/>
              </a:solidFill>
              <a:ea typeface="+mn-ea"/>
              <a:cs typeface="+mn-cs"/>
            </a:endParaRPr>
          </a:p>
          <a:p>
            <a:pPr marL="514350" indent="-514350">
              <a:buSzPct val="120000"/>
              <a:buFont typeface="+mj-lt"/>
              <a:buAutoNum type="arabicPeriod"/>
              <a:defRPr/>
            </a:pPr>
            <a:r>
              <a:rPr lang="en-US" sz="2800" dirty="0">
                <a:solidFill>
                  <a:schemeClr val="tx1"/>
                </a:solidFill>
                <a:ea typeface="+mn-ea"/>
                <a:cs typeface="+mn-cs"/>
              </a:rPr>
              <a:t>Some </a:t>
            </a:r>
            <a:r>
              <a:rPr lang="en-US" sz="2800" dirty="0" smtClean="0">
                <a:solidFill>
                  <a:schemeClr val="tx1"/>
                </a:solidFill>
                <a:ea typeface="+mn-ea"/>
                <a:cs typeface="+mn-cs"/>
              </a:rPr>
              <a:t>super-thermal </a:t>
            </a:r>
            <a:r>
              <a:rPr lang="en-US" sz="2800" dirty="0">
                <a:solidFill>
                  <a:schemeClr val="tx1"/>
                </a:solidFill>
                <a:ea typeface="+mn-ea"/>
                <a:cs typeface="+mn-cs"/>
              </a:rPr>
              <a:t>molecules are slowed down by diffusion between </a:t>
            </a:r>
            <a:r>
              <a:rPr lang="en-US" sz="2800" dirty="0" smtClean="0">
                <a:solidFill>
                  <a:schemeClr val="tx1"/>
                </a:solidFill>
                <a:ea typeface="+mn-ea"/>
                <a:cs typeface="+mn-cs"/>
              </a:rPr>
              <a:t>grains</a:t>
            </a:r>
          </a:p>
          <a:p>
            <a:pPr marL="514350" indent="-514350">
              <a:buSzPct val="120000"/>
              <a:buFont typeface="+mj-lt"/>
              <a:buAutoNum type="arabicPeriod"/>
              <a:defRPr/>
            </a:pPr>
            <a:endParaRPr lang="en-US" sz="2800" dirty="0" smtClean="0">
              <a:solidFill>
                <a:schemeClr val="tx1"/>
              </a:solidFill>
              <a:ea typeface="+mn-ea"/>
              <a:cs typeface="+mn-cs"/>
            </a:endParaRPr>
          </a:p>
          <a:p>
            <a:pPr marL="514350" indent="-514350">
              <a:buSzPct val="120000"/>
              <a:buFont typeface="+mj-lt"/>
              <a:buAutoNum type="arabicPeriod"/>
              <a:defRPr/>
            </a:pPr>
            <a:endParaRPr lang="en-US" sz="2800" dirty="0">
              <a:solidFill>
                <a:schemeClr val="tx1"/>
              </a:solidFill>
              <a:ea typeface="+mn-ea"/>
              <a:cs typeface="+mn-cs"/>
            </a:endParaRPr>
          </a:p>
          <a:p>
            <a:pPr marL="514350" indent="-514350">
              <a:buSzPct val="120000"/>
              <a:buFont typeface="+mj-lt"/>
              <a:buAutoNum type="arabicPeriod"/>
              <a:defRPr/>
            </a:pPr>
            <a:r>
              <a:rPr lang="en-US" sz="2800" dirty="0">
                <a:solidFill>
                  <a:schemeClr val="tx1"/>
                </a:solidFill>
                <a:ea typeface="+mn-ea"/>
                <a:cs typeface="+mn-cs"/>
              </a:rPr>
              <a:t>Hopping with thermal and </a:t>
            </a:r>
            <a:r>
              <a:rPr lang="en-US" sz="2800" dirty="0" smtClean="0">
                <a:solidFill>
                  <a:schemeClr val="tx1"/>
                </a:solidFill>
                <a:ea typeface="+mn-ea"/>
                <a:cs typeface="+mn-cs"/>
              </a:rPr>
              <a:t>super-thermal speeds</a:t>
            </a:r>
            <a:endParaRPr lang="en-US" sz="2800" dirty="0">
              <a:solidFill>
                <a:schemeClr val="tx1"/>
              </a:solidFill>
              <a:ea typeface="+mn-ea"/>
              <a:cs typeface="+mn-cs"/>
            </a:endParaRPr>
          </a:p>
        </p:txBody>
      </p:sp>
      <p:pic>
        <p:nvPicPr>
          <p:cNvPr id="9" name="Picture 4" descr="naipr2_001920b.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98112" y="1951037"/>
            <a:ext cx="2514600" cy="4244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6945312" y="5398379"/>
            <a:ext cx="2743200" cy="2082912"/>
          </a:xfrm>
          <a:prstGeom prst="rect">
            <a:avLst/>
          </a:prstGeom>
        </p:spPr>
      </p:pic>
      <p:grpSp>
        <p:nvGrpSpPr>
          <p:cNvPr id="18" name="Group 17"/>
          <p:cNvGrpSpPr/>
          <p:nvPr/>
        </p:nvGrpSpPr>
        <p:grpSpPr>
          <a:xfrm>
            <a:off x="6792912" y="1798637"/>
            <a:ext cx="3360126" cy="2209800"/>
            <a:chOff x="6792912" y="1798637"/>
            <a:chExt cx="3360126" cy="2209800"/>
          </a:xfrm>
        </p:grpSpPr>
        <p:pic>
          <p:nvPicPr>
            <p:cNvPr id="10" name="Picture 9"/>
            <p:cNvPicPr>
              <a:picLocks noChangeAspect="1"/>
            </p:cNvPicPr>
            <p:nvPr/>
          </p:nvPicPr>
          <p:blipFill>
            <a:blip r:embed="rId4"/>
            <a:stretch>
              <a:fillRect/>
            </a:stretch>
          </p:blipFill>
          <p:spPr>
            <a:xfrm>
              <a:off x="6792912" y="1798637"/>
              <a:ext cx="2901950" cy="2209800"/>
            </a:xfrm>
            <a:prstGeom prst="rect">
              <a:avLst/>
            </a:prstGeom>
          </p:spPr>
        </p:pic>
        <p:sp>
          <p:nvSpPr>
            <p:cNvPr id="2" name="Rectangle 1"/>
            <p:cNvSpPr/>
            <p:nvPr/>
          </p:nvSpPr>
          <p:spPr>
            <a:xfrm>
              <a:off x="8920008" y="3094037"/>
              <a:ext cx="1233030" cy="584776"/>
            </a:xfrm>
            <a:prstGeom prst="rect">
              <a:avLst/>
            </a:prstGeom>
          </p:spPr>
          <p:txBody>
            <a:bodyPr wrap="none">
              <a:spAutoFit/>
            </a:bodyPr>
            <a:lstStyle/>
            <a:p>
              <a:pPr algn="ctr"/>
              <a:r>
                <a:rPr lang="en-US" sz="1600" dirty="0" smtClean="0">
                  <a:solidFill>
                    <a:schemeClr val="tx1"/>
                  </a:solidFill>
                </a:rPr>
                <a:t>Non-thermal</a:t>
              </a:r>
            </a:p>
            <a:p>
              <a:pPr algn="ctr"/>
              <a:r>
                <a:rPr lang="en-US" sz="1600" dirty="0" smtClean="0">
                  <a:solidFill>
                    <a:schemeClr val="tx1"/>
                  </a:solidFill>
                </a:rPr>
                <a:t>(Ly α)</a:t>
              </a:r>
              <a:endParaRPr lang="en-US" sz="1600" dirty="0"/>
            </a:p>
          </p:txBody>
        </p:sp>
        <p:cxnSp>
          <p:nvCxnSpPr>
            <p:cNvPr id="4" name="Straight Arrow Connector 3"/>
            <p:cNvCxnSpPr/>
            <p:nvPr/>
          </p:nvCxnSpPr>
          <p:spPr bwMode="auto">
            <a:xfrm flipH="1">
              <a:off x="8774112" y="3398837"/>
              <a:ext cx="304800" cy="0"/>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grpSp>
        <p:nvGrpSpPr>
          <p:cNvPr id="11" name="Group 10"/>
          <p:cNvGrpSpPr/>
          <p:nvPr/>
        </p:nvGrpSpPr>
        <p:grpSpPr>
          <a:xfrm>
            <a:off x="6945312" y="427037"/>
            <a:ext cx="2667000" cy="1149338"/>
            <a:chOff x="6945312" y="607799"/>
            <a:chExt cx="2667000" cy="1149338"/>
          </a:xfrm>
        </p:grpSpPr>
        <p:cxnSp>
          <p:nvCxnSpPr>
            <p:cNvPr id="12" name="Straight Connector 11"/>
            <p:cNvCxnSpPr/>
            <p:nvPr/>
          </p:nvCxnSpPr>
          <p:spPr bwMode="auto">
            <a:xfrm>
              <a:off x="6945312" y="1493837"/>
              <a:ext cx="26670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7250112" y="808037"/>
              <a:ext cx="685800" cy="685800"/>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15" name="Picture 14"/>
            <p:cNvPicPr>
              <a:picLocks noChangeAspect="1"/>
            </p:cNvPicPr>
            <p:nvPr/>
          </p:nvPicPr>
          <p:blipFill>
            <a:blip r:embed="rId5"/>
            <a:stretch>
              <a:fillRect/>
            </a:stretch>
          </p:blipFill>
          <p:spPr>
            <a:xfrm rot="1568825">
              <a:off x="6967403" y="607799"/>
              <a:ext cx="324078" cy="233336"/>
            </a:xfrm>
            <a:prstGeom prst="rect">
              <a:avLst/>
            </a:prstGeom>
          </p:spPr>
        </p:pic>
        <p:sp>
          <p:nvSpPr>
            <p:cNvPr id="16" name="TextBox 15"/>
            <p:cNvSpPr txBox="1"/>
            <p:nvPr/>
          </p:nvSpPr>
          <p:spPr>
            <a:xfrm>
              <a:off x="7789805" y="1480138"/>
              <a:ext cx="1060507" cy="276999"/>
            </a:xfrm>
            <a:prstGeom prst="rect">
              <a:avLst/>
            </a:prstGeom>
            <a:noFill/>
            <a:ln>
              <a:noFill/>
            </a:ln>
          </p:spPr>
          <p:txBody>
            <a:bodyPr wrap="none" rtlCol="0">
              <a:spAutoFit/>
            </a:bodyPr>
            <a:lstStyle/>
            <a:p>
              <a:r>
                <a:rPr lang="en-US" sz="1200" dirty="0" smtClean="0">
                  <a:solidFill>
                    <a:srgbClr val="000000"/>
                  </a:solidFill>
                </a:rPr>
                <a:t>Lunar Surface</a:t>
              </a:r>
              <a:endParaRPr lang="en-US" sz="1200" dirty="0">
                <a:solidFill>
                  <a:srgbClr val="000000"/>
                </a:solidFill>
              </a:endParaRPr>
            </a:p>
          </p:txBody>
        </p:sp>
        <p:cxnSp>
          <p:nvCxnSpPr>
            <p:cNvPr id="17" name="Straight Arrow Connector 16"/>
            <p:cNvCxnSpPr/>
            <p:nvPr/>
          </p:nvCxnSpPr>
          <p:spPr bwMode="auto">
            <a:xfrm flipV="1">
              <a:off x="8469312" y="808037"/>
              <a:ext cx="609600" cy="6858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8" name="Rectangle 7"/>
            <p:cNvSpPr/>
            <p:nvPr/>
          </p:nvSpPr>
          <p:spPr>
            <a:xfrm>
              <a:off x="8452840" y="808037"/>
              <a:ext cx="321272" cy="461665"/>
            </a:xfrm>
            <a:prstGeom prst="rect">
              <a:avLst/>
            </a:prstGeom>
          </p:spPr>
          <p:txBody>
            <a:bodyPr wrap="none">
              <a:spAutoFit/>
            </a:bodyPr>
            <a:lstStyle/>
            <a:p>
              <a:r>
                <a:rPr lang="en-US" dirty="0" smtClean="0">
                  <a:solidFill>
                    <a:schemeClr val="tx1"/>
                  </a:solidFill>
                </a:rPr>
                <a:t>?</a:t>
              </a:r>
              <a:endParaRPr lang="en-US" dirty="0"/>
            </a:p>
          </p:txBody>
        </p:sp>
      </p:grpSp>
      <p:pic>
        <p:nvPicPr>
          <p:cNvPr id="21508" name="Picture 4" descr="naipr2_001920b.jpg"/>
          <p:cNvPicPr>
            <a:picLocks noChangeAspect="1"/>
          </p:cNvPicPr>
          <p:nvPr/>
        </p:nvPicPr>
        <p:blipFill rotWithShape="1">
          <a:blip r:embed="rId2">
            <a:extLst>
              <a:ext uri="{28A0092B-C50C-407E-A947-70E740481C1C}">
                <a14:useLocalDpi xmlns:a14="http://schemas.microsoft.com/office/drawing/2010/main" xmlns="" val="0"/>
              </a:ext>
            </a:extLst>
          </a:blip>
          <a:srcRect l="10434" t="50488" r="35083" b="32411"/>
          <a:stretch/>
        </p:blipFill>
        <p:spPr bwMode="auto">
          <a:xfrm>
            <a:off x="7026730" y="4008437"/>
            <a:ext cx="2509382" cy="132957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 calcmode="lin" valueType="num">
                                      <p:cBhvr additive="base">
                                        <p:cTn id="17"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55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555">
                                            <p:txEl>
                                              <p:pRg st="6" end="6"/>
                                            </p:txEl>
                                          </p:spTgt>
                                        </p:tgtEl>
                                        <p:attrNameLst>
                                          <p:attrName>style.visibility</p:attrName>
                                        </p:attrNameLst>
                                      </p:cBhvr>
                                      <p:to>
                                        <p:strVal val="visible"/>
                                      </p:to>
                                    </p:set>
                                    <p:anim calcmode="lin" valueType="num">
                                      <p:cBhvr additive="base">
                                        <p:cTn id="27"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55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508"/>
                                        </p:tgtEl>
                                        <p:attrNameLst>
                                          <p:attrName>style.visibility</p:attrName>
                                        </p:attrNameLst>
                                      </p:cBhvr>
                                      <p:to>
                                        <p:strVal val="visible"/>
                                      </p:to>
                                    </p:set>
                                    <p:anim calcmode="lin" valueType="num">
                                      <p:cBhvr additive="base">
                                        <p:cTn id="31" dur="500" fill="hold"/>
                                        <p:tgtEl>
                                          <p:spTgt spid="21508"/>
                                        </p:tgtEl>
                                        <p:attrNameLst>
                                          <p:attrName>ppt_x</p:attrName>
                                        </p:attrNameLst>
                                      </p:cBhvr>
                                      <p:tavLst>
                                        <p:tav tm="0">
                                          <p:val>
                                            <p:strVal val="#ppt_x"/>
                                          </p:val>
                                        </p:tav>
                                        <p:tav tm="100000">
                                          <p:val>
                                            <p:strVal val="#ppt_x"/>
                                          </p:val>
                                        </p:tav>
                                      </p:tavLst>
                                    </p:anim>
                                    <p:anim calcmode="lin" valueType="num">
                                      <p:cBhvr additive="base">
                                        <p:cTn id="32"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555">
                                            <p:txEl>
                                              <p:pRg st="9" end="9"/>
                                            </p:txEl>
                                          </p:spTgt>
                                        </p:tgtEl>
                                        <p:attrNameLst>
                                          <p:attrName>style.visibility</p:attrName>
                                        </p:attrNameLst>
                                      </p:cBhvr>
                                      <p:to>
                                        <p:strVal val="visible"/>
                                      </p:to>
                                    </p:set>
                                    <p:anim calcmode="lin" valueType="num">
                                      <p:cBhvr additive="base">
                                        <p:cTn id="37" dur="5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39775" y="-182563"/>
            <a:ext cx="8604250" cy="990600"/>
          </a:xfrm>
        </p:spPr>
        <p:txBody>
          <a:bodyPr/>
          <a:lstStyle/>
          <a:p>
            <a:r>
              <a:rPr lang="en-US" sz="3200" dirty="0" smtClean="0">
                <a:latin typeface="Times New Roman" charset="0"/>
                <a:cs typeface="HG Mincho Light J;MS Gothic;HG " charset="0"/>
              </a:rPr>
              <a:t>Monte Carlo Model: Spread </a:t>
            </a:r>
            <a:r>
              <a:rPr lang="en-US" sz="3200" dirty="0">
                <a:latin typeface="Times New Roman" charset="0"/>
                <a:cs typeface="HG Mincho Light J;MS Gothic;HG " charset="0"/>
              </a:rPr>
              <a:t>of initial source</a:t>
            </a:r>
          </a:p>
        </p:txBody>
      </p:sp>
      <p:pic>
        <p:nvPicPr>
          <p:cNvPr id="24579" name="Picture 2" descr="mig_1mol_init.eps"/>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63512" y="1298277"/>
            <a:ext cx="4584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3" descr="mig_1mol_t=24h.eps"/>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116512" y="1222077"/>
            <a:ext cx="4584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4" descr="mig_1mol_t=1.eps"/>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9712" y="4381202"/>
            <a:ext cx="4584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56671" y="731837"/>
            <a:ext cx="597640" cy="461665"/>
          </a:xfrm>
          <a:prstGeom prst="rect">
            <a:avLst/>
          </a:prstGeom>
        </p:spPr>
        <p:txBody>
          <a:bodyPr wrap="none">
            <a:spAutoFit/>
          </a:bodyPr>
          <a:lstStyle/>
          <a:p>
            <a:r>
              <a:rPr lang="en-US" dirty="0">
                <a:solidFill>
                  <a:schemeClr val="tx1"/>
                </a:solidFill>
              </a:rPr>
              <a:t>t=</a:t>
            </a:r>
            <a:r>
              <a:rPr lang="en-US" dirty="0" smtClean="0">
                <a:solidFill>
                  <a:schemeClr val="tx1"/>
                </a:solidFill>
              </a:rPr>
              <a:t>0</a:t>
            </a:r>
            <a:endParaRPr lang="en-US" dirty="0">
              <a:solidFill>
                <a:schemeClr val="tx1"/>
              </a:solidFill>
            </a:endParaRPr>
          </a:p>
        </p:txBody>
      </p:sp>
      <p:sp>
        <p:nvSpPr>
          <p:cNvPr id="8" name="Rectangle 7"/>
          <p:cNvSpPr/>
          <p:nvPr/>
        </p:nvSpPr>
        <p:spPr>
          <a:xfrm>
            <a:off x="1820643" y="3856037"/>
            <a:ext cx="1467068" cy="461665"/>
          </a:xfrm>
          <a:prstGeom prst="rect">
            <a:avLst/>
          </a:prstGeom>
        </p:spPr>
        <p:txBody>
          <a:bodyPr wrap="none">
            <a:spAutoFit/>
          </a:bodyPr>
          <a:lstStyle/>
          <a:p>
            <a:r>
              <a:rPr lang="en-US" dirty="0" smtClean="0">
                <a:solidFill>
                  <a:schemeClr val="tx1"/>
                </a:solidFill>
              </a:rPr>
              <a:t>t=1 month</a:t>
            </a:r>
            <a:endParaRPr lang="en-US" dirty="0">
              <a:solidFill>
                <a:schemeClr val="tx1"/>
              </a:solidFill>
            </a:endParaRPr>
          </a:p>
        </p:txBody>
      </p:sp>
      <p:sp>
        <p:nvSpPr>
          <p:cNvPr id="9" name="Rectangle 8"/>
          <p:cNvSpPr/>
          <p:nvPr/>
        </p:nvSpPr>
        <p:spPr>
          <a:xfrm>
            <a:off x="6728308" y="736302"/>
            <a:ext cx="1512403" cy="461665"/>
          </a:xfrm>
          <a:prstGeom prst="rect">
            <a:avLst/>
          </a:prstGeom>
        </p:spPr>
        <p:txBody>
          <a:bodyPr wrap="none">
            <a:spAutoFit/>
          </a:bodyPr>
          <a:lstStyle/>
          <a:p>
            <a:r>
              <a:rPr lang="en-US" dirty="0" smtClean="0">
                <a:solidFill>
                  <a:schemeClr val="tx1"/>
                </a:solidFill>
              </a:rPr>
              <a:t>t=24 hours</a:t>
            </a:r>
            <a:endParaRPr lang="en-US" dirty="0">
              <a:solidFill>
                <a:schemeClr val="tx1"/>
              </a:solidFill>
            </a:endParaRPr>
          </a:p>
        </p:txBody>
      </p:sp>
      <p:sp>
        <p:nvSpPr>
          <p:cNvPr id="12" name="TextBox 2"/>
          <p:cNvSpPr txBox="1">
            <a:spLocks noChangeArrowheads="1"/>
          </p:cNvSpPr>
          <p:nvPr/>
        </p:nvSpPr>
        <p:spPr bwMode="auto">
          <a:xfrm>
            <a:off x="4887912" y="3856037"/>
            <a:ext cx="52053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buFont typeface="Arial" charset="0"/>
              <a:buChar char="•"/>
            </a:pPr>
            <a:r>
              <a:rPr lang="en-US" sz="2000" dirty="0">
                <a:solidFill>
                  <a:schemeClr val="tx1"/>
                </a:solidFill>
              </a:rPr>
              <a:t>H</a:t>
            </a:r>
            <a:r>
              <a:rPr lang="en-US" sz="2000" baseline="-25000" dirty="0">
                <a:solidFill>
                  <a:schemeClr val="tx1"/>
                </a:solidFill>
              </a:rPr>
              <a:t>2</a:t>
            </a:r>
            <a:r>
              <a:rPr lang="en-US" sz="2000" dirty="0">
                <a:solidFill>
                  <a:schemeClr val="tx1"/>
                </a:solidFill>
              </a:rPr>
              <a:t>O molecules launched in random direction, with </a:t>
            </a:r>
            <a:r>
              <a:rPr lang="en-US" sz="2000" dirty="0" err="1">
                <a:solidFill>
                  <a:schemeClr val="tx1"/>
                </a:solidFill>
              </a:rPr>
              <a:t>Maxwellian</a:t>
            </a:r>
            <a:r>
              <a:rPr lang="en-US" sz="2000" dirty="0">
                <a:solidFill>
                  <a:schemeClr val="tx1"/>
                </a:solidFill>
              </a:rPr>
              <a:t> velocity components</a:t>
            </a:r>
          </a:p>
          <a:p>
            <a:pPr>
              <a:buFont typeface="Arial" charset="0"/>
              <a:buChar char="•"/>
            </a:pPr>
            <a:r>
              <a:rPr lang="en-US" sz="2000" dirty="0" smtClean="0">
                <a:solidFill>
                  <a:schemeClr val="tx1"/>
                </a:solidFill>
              </a:rPr>
              <a:t>Destruction </a:t>
            </a:r>
            <a:r>
              <a:rPr lang="en-US" sz="2000" dirty="0">
                <a:solidFill>
                  <a:schemeClr val="tx1"/>
                </a:solidFill>
              </a:rPr>
              <a:t>rate 0.4%/hop </a:t>
            </a:r>
            <a:r>
              <a:rPr lang="en-US" sz="2000" dirty="0" smtClean="0">
                <a:solidFill>
                  <a:schemeClr val="tx1"/>
                </a:solidFill>
              </a:rPr>
              <a:t>≈</a:t>
            </a:r>
            <a:r>
              <a:rPr lang="he-IL" sz="2000" dirty="0" smtClean="0">
                <a:solidFill>
                  <a:schemeClr val="tx1"/>
                </a:solidFill>
              </a:rPr>
              <a:t> </a:t>
            </a:r>
            <a:r>
              <a:rPr lang="en-US" sz="2000" dirty="0" smtClean="0">
                <a:solidFill>
                  <a:schemeClr val="tx1"/>
                </a:solidFill>
              </a:rPr>
              <a:t>lifetime 10</a:t>
            </a:r>
            <a:r>
              <a:rPr lang="en-US" sz="2000" baseline="30000" dirty="0" smtClean="0">
                <a:solidFill>
                  <a:schemeClr val="tx1"/>
                </a:solidFill>
              </a:rPr>
              <a:t>5 </a:t>
            </a:r>
            <a:r>
              <a:rPr lang="en-US" sz="2000" dirty="0" smtClean="0">
                <a:solidFill>
                  <a:schemeClr val="tx1"/>
                </a:solidFill>
              </a:rPr>
              <a:t>s</a:t>
            </a:r>
            <a:endParaRPr lang="en-US" sz="2000" dirty="0">
              <a:solidFill>
                <a:schemeClr val="tx1"/>
              </a:solidFill>
            </a:endParaRPr>
          </a:p>
          <a:p>
            <a:pPr>
              <a:buFont typeface="Arial" charset="0"/>
              <a:buChar char="•"/>
            </a:pPr>
            <a:r>
              <a:rPr lang="en-US" sz="2000" dirty="0">
                <a:solidFill>
                  <a:schemeClr val="tx1"/>
                </a:solidFill>
              </a:rPr>
              <a:t>Residence time is calculated from </a:t>
            </a:r>
            <a:r>
              <a:rPr lang="en-US" sz="2000" i="1" dirty="0">
                <a:solidFill>
                  <a:schemeClr val="tx1"/>
                </a:solidFill>
              </a:rPr>
              <a:t>T</a:t>
            </a:r>
            <a:r>
              <a:rPr lang="en-US" sz="2000" dirty="0">
                <a:solidFill>
                  <a:schemeClr val="tx1"/>
                </a:solidFill>
              </a:rPr>
              <a:t> and </a:t>
            </a:r>
            <a:r>
              <a:rPr lang="en-US" sz="2000" i="1" dirty="0" err="1" smtClean="0">
                <a:solidFill>
                  <a:schemeClr val="tx1"/>
                </a:solidFill>
              </a:rPr>
              <a:t>θ</a:t>
            </a:r>
            <a:endParaRPr lang="en-US" sz="2000" dirty="0">
              <a:solidFill>
                <a:schemeClr val="tx1"/>
              </a:solidFill>
            </a:endParaRPr>
          </a:p>
          <a:p>
            <a:pPr>
              <a:buFont typeface="Arial" charset="0"/>
              <a:buChar char="•"/>
            </a:pPr>
            <a:r>
              <a:rPr lang="en-US" sz="2000" dirty="0">
                <a:solidFill>
                  <a:schemeClr val="tx1"/>
                </a:solidFill>
              </a:rPr>
              <a:t>Scheduling algorithm (event-driven code), </a:t>
            </a:r>
            <a:r>
              <a:rPr lang="en-US" sz="2000" dirty="0" smtClean="0">
                <a:solidFill>
                  <a:schemeClr val="tx1"/>
                </a:solidFill>
              </a:rPr>
              <a:t>processed </a:t>
            </a:r>
            <a:r>
              <a:rPr lang="en-US" sz="2000" dirty="0">
                <a:solidFill>
                  <a:schemeClr val="tx1"/>
                </a:solidFill>
              </a:rPr>
              <a:t>in time order </a:t>
            </a:r>
            <a:endParaRPr lang="he-IL" sz="2000" dirty="0" smtClean="0">
              <a:solidFill>
                <a:schemeClr val="tx1"/>
              </a:solidFill>
            </a:endParaRPr>
          </a:p>
          <a:p>
            <a:pPr>
              <a:buFont typeface="Arial" charset="0"/>
              <a:buChar char="•"/>
            </a:pPr>
            <a:r>
              <a:rPr lang="en-US" sz="2000" dirty="0" smtClean="0">
                <a:solidFill>
                  <a:schemeClr val="tx1"/>
                </a:solidFill>
              </a:rPr>
              <a:t>Temperature model, 1-D</a:t>
            </a:r>
            <a:r>
              <a:rPr lang="he-IL" sz="2000" dirty="0" smtClean="0">
                <a:solidFill>
                  <a:schemeClr val="tx1"/>
                </a:solidFill>
              </a:rPr>
              <a:t> </a:t>
            </a:r>
            <a:r>
              <a:rPr lang="en-US" sz="2000" dirty="0" smtClean="0">
                <a:solidFill>
                  <a:schemeClr val="tx1"/>
                </a:solidFill>
              </a:rPr>
              <a:t>at every longitude-latitude point, time step 1 hour</a:t>
            </a:r>
          </a:p>
          <a:p>
            <a:pPr>
              <a:buFont typeface="Arial" charset="0"/>
              <a:buChar char="•"/>
            </a:pPr>
            <a:r>
              <a:rPr lang="en-US" sz="2000" dirty="0" smtClean="0">
                <a:solidFill>
                  <a:schemeClr val="tx1"/>
                </a:solidFill>
              </a:rPr>
              <a:t>Follows past models </a:t>
            </a:r>
            <a:r>
              <a:rPr lang="en-US" sz="2000" dirty="0" smtClean="0">
                <a:solidFill>
                  <a:schemeClr val="bg2"/>
                </a:solidFill>
              </a:rPr>
              <a:t>(e.g. Butler </a:t>
            </a:r>
            <a:r>
              <a:rPr lang="en-US" sz="2000" dirty="0">
                <a:solidFill>
                  <a:schemeClr val="bg2"/>
                </a:solidFill>
              </a:rPr>
              <a:t>1997, ...</a:t>
            </a:r>
            <a:r>
              <a:rPr lang="en-US" sz="2000" dirty="0" smtClean="0">
                <a:solidFill>
                  <a:schemeClr val="bg2"/>
                </a:solidFill>
              </a:rPr>
              <a:t>)</a:t>
            </a:r>
          </a:p>
          <a:p>
            <a:pPr>
              <a:buFont typeface="Arial" charset="0"/>
              <a:buChar char="•"/>
            </a:pPr>
            <a:r>
              <a:rPr lang="en-US" sz="2000" dirty="0" smtClean="0">
                <a:solidFill>
                  <a:schemeClr val="tx1"/>
                </a:solidFill>
              </a:rPr>
              <a:t>Initially</a:t>
            </a:r>
            <a:r>
              <a:rPr lang="en-US" sz="2000" dirty="0">
                <a:solidFill>
                  <a:schemeClr val="tx1"/>
                </a:solidFill>
              </a:rPr>
              <a:t>: 1 </a:t>
            </a:r>
            <a:r>
              <a:rPr lang="en-US" sz="2000" dirty="0" err="1">
                <a:solidFill>
                  <a:schemeClr val="tx1"/>
                </a:solidFill>
              </a:rPr>
              <a:t>kmol</a:t>
            </a:r>
            <a:r>
              <a:rPr lang="en-US" sz="2000" dirty="0">
                <a:solidFill>
                  <a:schemeClr val="tx1"/>
                </a:solidFill>
              </a:rPr>
              <a:t> of </a:t>
            </a:r>
            <a:r>
              <a:rPr lang="en-US" sz="2000" dirty="0" smtClean="0">
                <a:solidFill>
                  <a:schemeClr val="tx1"/>
                </a:solidFill>
              </a:rPr>
              <a:t>H</a:t>
            </a:r>
            <a:r>
              <a:rPr lang="en-US" sz="2000" baseline="-25000" dirty="0" smtClean="0">
                <a:solidFill>
                  <a:schemeClr val="tx1"/>
                </a:solidFill>
              </a:rPr>
              <a:t>2</a:t>
            </a:r>
            <a:r>
              <a:rPr lang="en-US" sz="2000" dirty="0" smtClean="0">
                <a:solidFill>
                  <a:schemeClr val="tx1"/>
                </a:solidFill>
              </a:rPr>
              <a:t>O</a:t>
            </a:r>
          </a:p>
          <a:p>
            <a:pPr>
              <a:buFont typeface="Arial" charset="0"/>
              <a:buChar char="•"/>
            </a:pPr>
            <a:r>
              <a:rPr lang="en-US" sz="2000" dirty="0" smtClean="0">
                <a:solidFill>
                  <a:schemeClr val="tx1"/>
                </a:solidFill>
              </a:rPr>
              <a:t>Average </a:t>
            </a:r>
            <a:r>
              <a:rPr lang="en-US" sz="2000" dirty="0">
                <a:solidFill>
                  <a:schemeClr val="tx1"/>
                </a:solidFill>
              </a:rPr>
              <a:t>of 100 hops until </a:t>
            </a:r>
            <a:r>
              <a:rPr lang="en-US" sz="2000" dirty="0" smtClean="0">
                <a:solidFill>
                  <a:schemeClr val="tx1"/>
                </a:solidFill>
              </a:rPr>
              <a:t>cold trapping</a:t>
            </a:r>
            <a:endParaRPr lang="en-US" sz="2000" dirty="0">
              <a:solidFill>
                <a:schemeClr val="tx1"/>
              </a:solidFill>
            </a:endParaRPr>
          </a:p>
          <a:p>
            <a:pPr>
              <a:buFont typeface="Arial" charset="0"/>
              <a:buChar char="•"/>
            </a:pP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39775" y="0"/>
            <a:ext cx="8604250" cy="1112838"/>
          </a:xfrm>
        </p:spPr>
        <p:txBody>
          <a:bodyPr/>
          <a:lstStyle/>
          <a:p>
            <a:r>
              <a:rPr lang="en-US">
                <a:latin typeface="Times New Roman" charset="0"/>
                <a:cs typeface="HG Mincho Light J;MS Gothic;HG " charset="0"/>
              </a:rPr>
              <a:t>Dusk-Dawn Asymmetry</a:t>
            </a:r>
          </a:p>
        </p:txBody>
      </p:sp>
      <p:pic>
        <p:nvPicPr>
          <p:cNvPr id="25603" name="Picture 2" descr="mig_prod36t_t=5.eps"/>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678113" y="2103438"/>
            <a:ext cx="45847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3"/>
          <p:cNvSpPr txBox="1">
            <a:spLocks noChangeArrowheads="1"/>
          </p:cNvSpPr>
          <p:nvPr/>
        </p:nvSpPr>
        <p:spPr bwMode="auto">
          <a:xfrm>
            <a:off x="925513" y="4922838"/>
            <a:ext cx="8534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a:solidFill>
                  <a:schemeClr val="tx1"/>
                </a:solidFill>
              </a:rPr>
              <a:t>More molecules at morning terminator than at evening terminator </a:t>
            </a:r>
            <a:r>
              <a:rPr lang="en-US" sz="2000">
                <a:solidFill>
                  <a:schemeClr val="tx1"/>
                </a:solidFill>
                <a:latin typeface="Wingdings" charset="0"/>
                <a:cs typeface="Wingdings" charset="0"/>
              </a:rPr>
              <a:t></a:t>
            </a:r>
            <a:r>
              <a:rPr lang="en-US">
                <a:solidFill>
                  <a:schemeClr val="tx1"/>
                </a:solidFill>
              </a:rPr>
              <a:t> diurnal H</a:t>
            </a:r>
            <a:r>
              <a:rPr lang="en-US" baseline="-25000">
                <a:solidFill>
                  <a:schemeClr val="tx1"/>
                </a:solidFill>
              </a:rPr>
              <a:t>2</a:t>
            </a:r>
            <a:r>
              <a:rPr lang="en-US">
                <a:solidFill>
                  <a:schemeClr val="tx1"/>
                </a:solidFill>
              </a:rPr>
              <a:t>O variations would be asymmetric, contrary to observations</a:t>
            </a:r>
          </a:p>
          <a:p>
            <a:endParaRPr lang="en-US">
              <a:solidFill>
                <a:schemeClr val="tx1"/>
              </a:solidFill>
            </a:endParaRPr>
          </a:p>
          <a:p>
            <a:r>
              <a:rPr lang="en-US">
                <a:solidFill>
                  <a:schemeClr val="tx1"/>
                </a:solidFill>
              </a:rPr>
              <a:t>Such an asymmetry is known for other volatiles: </a:t>
            </a:r>
            <a:r>
              <a:rPr lang="en-US" baseline="30000">
                <a:solidFill>
                  <a:schemeClr val="tx1"/>
                </a:solidFill>
              </a:rPr>
              <a:t>20</a:t>
            </a:r>
            <a:r>
              <a:rPr lang="en-US">
                <a:solidFill>
                  <a:schemeClr val="tx1"/>
                </a:solidFill>
              </a:rPr>
              <a:t>Ne,  </a:t>
            </a:r>
            <a:r>
              <a:rPr lang="en-US" baseline="30000">
                <a:solidFill>
                  <a:schemeClr val="tx1"/>
                </a:solidFill>
              </a:rPr>
              <a:t>40</a:t>
            </a:r>
            <a:r>
              <a:rPr lang="en-US">
                <a:solidFill>
                  <a:schemeClr val="tx1"/>
                </a:solidFill>
              </a:rPr>
              <a:t>Ar </a:t>
            </a:r>
            <a:r>
              <a:rPr lang="en-US">
                <a:solidFill>
                  <a:schemeClr val="bg2"/>
                </a:solidFill>
              </a:rPr>
              <a:t>(Hodges et al. 1973)</a:t>
            </a:r>
            <a:r>
              <a:rPr lang="en-US">
                <a:solidFill>
                  <a:schemeClr val="tx1"/>
                </a:solidFill>
              </a:rPr>
              <a:t> </a:t>
            </a:r>
          </a:p>
        </p:txBody>
      </p:sp>
      <p:sp>
        <p:nvSpPr>
          <p:cNvPr id="25605" name="TextBox 4"/>
          <p:cNvSpPr txBox="1">
            <a:spLocks noChangeArrowheads="1"/>
          </p:cNvSpPr>
          <p:nvPr/>
        </p:nvSpPr>
        <p:spPr bwMode="auto">
          <a:xfrm>
            <a:off x="849313" y="1112838"/>
            <a:ext cx="8534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dirty="0">
                <a:solidFill>
                  <a:schemeClr val="tx1"/>
                </a:solidFill>
              </a:rPr>
              <a:t>Continuous production of H</a:t>
            </a:r>
            <a:r>
              <a:rPr lang="en-US" baseline="-25000" dirty="0">
                <a:solidFill>
                  <a:schemeClr val="tx1"/>
                </a:solidFill>
              </a:rPr>
              <a:t>2</a:t>
            </a:r>
            <a:r>
              <a:rPr lang="en-US" dirty="0">
                <a:solidFill>
                  <a:schemeClr val="tx1"/>
                </a:solidFill>
              </a:rPr>
              <a:t>O molecules at noon (by recombination of OH </a:t>
            </a:r>
            <a:r>
              <a:rPr lang="en-US" dirty="0">
                <a:solidFill>
                  <a:schemeClr val="bg2"/>
                </a:solidFill>
              </a:rPr>
              <a:t>(Orlando et al. 2012)</a:t>
            </a:r>
            <a:r>
              <a:rPr lang="en-US" dirty="0">
                <a:solidFill>
                  <a:schemeClr val="tx1"/>
                </a:solidFill>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39775" y="427037"/>
            <a:ext cx="8604250" cy="1258887"/>
          </a:xfrm>
        </p:spPr>
        <p:txBody>
          <a:bodyPr/>
          <a:lstStyle/>
          <a:p>
            <a:r>
              <a:rPr lang="en-US">
                <a:latin typeface="Times New Roman" charset="0"/>
                <a:cs typeface="HG Mincho Light J;MS Gothic;HG " charset="0"/>
              </a:rPr>
              <a:t>Ceres, Transport Effeciency</a:t>
            </a:r>
          </a:p>
        </p:txBody>
      </p:sp>
      <p:sp>
        <p:nvSpPr>
          <p:cNvPr id="26627" name="TextBox 4"/>
          <p:cNvSpPr txBox="1">
            <a:spLocks noChangeArrowheads="1"/>
          </p:cNvSpPr>
          <p:nvPr/>
        </p:nvSpPr>
        <p:spPr bwMode="auto">
          <a:xfrm>
            <a:off x="1458913" y="1751012"/>
            <a:ext cx="7315200"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dirty="0">
                <a:solidFill>
                  <a:schemeClr val="tx1"/>
                </a:solidFill>
              </a:rPr>
              <a:t>Fraction of </a:t>
            </a:r>
            <a:r>
              <a:rPr lang="en-US" dirty="0" smtClean="0">
                <a:solidFill>
                  <a:schemeClr val="tx1"/>
                </a:solidFill>
              </a:rPr>
              <a:t>initially 18t of ice </a:t>
            </a:r>
            <a:r>
              <a:rPr lang="en-US" dirty="0">
                <a:solidFill>
                  <a:schemeClr val="tx1"/>
                </a:solidFill>
              </a:rPr>
              <a:t>that ends up at cold traps covering 0.5% of the surface area</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Like the Moon and Mercury, Ceres is able to concentrate H</a:t>
            </a:r>
            <a:r>
              <a:rPr lang="en-US" baseline="-25000" dirty="0">
                <a:solidFill>
                  <a:schemeClr val="tx1"/>
                </a:solidFill>
              </a:rPr>
              <a:t>2</a:t>
            </a:r>
            <a:r>
              <a:rPr lang="en-US" dirty="0">
                <a:solidFill>
                  <a:schemeClr val="tx1"/>
                </a:solidFill>
              </a:rPr>
              <a:t>O molecules globally into cold traps, if </a:t>
            </a:r>
            <a:r>
              <a:rPr lang="en-US" dirty="0" err="1">
                <a:solidFill>
                  <a:schemeClr val="tx1"/>
                </a:solidFill>
              </a:rPr>
              <a:t>coldtraps</a:t>
            </a:r>
            <a:r>
              <a:rPr lang="en-US" dirty="0">
                <a:solidFill>
                  <a:schemeClr val="tx1"/>
                </a:solidFill>
              </a:rPr>
              <a:t> exist. </a:t>
            </a:r>
          </a:p>
          <a:p>
            <a:r>
              <a:rPr lang="en-US" dirty="0">
                <a:solidFill>
                  <a:schemeClr val="tx1"/>
                </a:solidFill>
              </a:rPr>
              <a:t> </a:t>
            </a:r>
          </a:p>
        </p:txBody>
      </p:sp>
      <p:graphicFrame>
        <p:nvGraphicFramePr>
          <p:cNvPr id="3" name="Table 2"/>
          <p:cNvGraphicFramePr>
            <a:graphicFrameLocks noGrp="1"/>
          </p:cNvGraphicFramePr>
          <p:nvPr>
            <p:extLst>
              <p:ext uri="{D42A27DB-BD31-4B8C-83A1-F6EECF244321}">
                <p14:modId xmlns:p14="http://schemas.microsoft.com/office/powerpoint/2010/main" xmlns="" val="4221210071"/>
              </p:ext>
            </p:extLst>
          </p:nvPr>
        </p:nvGraphicFramePr>
        <p:xfrm>
          <a:off x="1611312" y="2941637"/>
          <a:ext cx="6781800" cy="2133600"/>
        </p:xfrm>
        <a:graphic>
          <a:graphicData uri="http://schemas.openxmlformats.org/drawingml/2006/table">
            <a:tbl>
              <a:tblPr/>
              <a:tblGrid>
                <a:gridCol w="3390900"/>
                <a:gridCol w="3390900"/>
              </a:tblGrid>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Times New Roman" charset="0"/>
                        <a:ea typeface="ＭＳ Ｐゴシック" charset="0"/>
                        <a:cs typeface="HG Mincho Light J;MS Gothic;HG "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charset="0"/>
                          <a:ea typeface="ＭＳ Ｐゴシック" charset="0"/>
                          <a:cs typeface="HG Mincho Light J;MS Gothic;HG " charset="0"/>
                        </a:rPr>
                        <a:t>Transport Efficiency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charset="0"/>
                          <a:ea typeface="ＭＳ Ｐゴシック" charset="0"/>
                          <a:cs typeface="HG Mincho Light J;MS Gothic;HG " charset="0"/>
                        </a:rPr>
                        <a:t>The Moon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cs typeface="HG Mincho Light J;MS Gothic;HG "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cs typeface="HG Mincho Light J;MS Gothic;HG " charset="0"/>
                        </a:rPr>
                        <a:t>Mercury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cs typeface="HG Mincho Light J;MS Gothic;HG "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533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charset="0"/>
                          <a:ea typeface="ＭＳ Ｐゴシック" charset="0"/>
                          <a:cs typeface="HG Mincho Light J;MS Gothic;HG " charset="0"/>
                        </a:rPr>
                        <a:t>Ceres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ＭＳ Ｐゴシック" charset="0"/>
                          <a:cs typeface="HG Mincho Light J;MS Gothic;HG "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figure_4a_full_res.jpg"/>
          <p:cNvPicPr>
            <a:picLocks noGrp="1" noChangeAspect="1"/>
          </p:cNvPicPr>
          <p:nvPr>
            <p:ph idx="1"/>
          </p:nvPr>
        </p:nvPicPr>
        <p:blipFill>
          <a:blip r:embed="rId3" cstate="print"/>
          <a:stretch>
            <a:fillRect/>
          </a:stretch>
        </p:blipFill>
        <p:spPr>
          <a:xfrm>
            <a:off x="2731077" y="1"/>
            <a:ext cx="7097533" cy="7576299"/>
          </a:xfrm>
        </p:spPr>
      </p:pic>
      <p:pic>
        <p:nvPicPr>
          <p:cNvPr id="5" name="Picture 4" descr="figure_4b_full_res.jpg"/>
          <p:cNvPicPr>
            <a:picLocks noChangeAspect="1"/>
          </p:cNvPicPr>
          <p:nvPr/>
        </p:nvPicPr>
        <p:blipFill>
          <a:blip r:embed="rId4" cstate="print"/>
          <a:stretch>
            <a:fillRect/>
          </a:stretch>
        </p:blipFill>
        <p:spPr>
          <a:xfrm>
            <a:off x="2731077" y="0"/>
            <a:ext cx="7081958" cy="7559675"/>
          </a:xfrm>
          <a:prstGeom prst="rect">
            <a:avLst/>
          </a:prstGeom>
        </p:spPr>
      </p:pic>
      <p:pic>
        <p:nvPicPr>
          <p:cNvPr id="1027" name="Picture 3"/>
          <p:cNvPicPr>
            <a:picLocks noChangeAspect="1" noChangeArrowheads="1"/>
          </p:cNvPicPr>
          <p:nvPr/>
        </p:nvPicPr>
        <p:blipFill>
          <a:blip r:embed="rId5" cstate="print"/>
          <a:srcRect/>
          <a:stretch>
            <a:fillRect/>
          </a:stretch>
        </p:blipFill>
        <p:spPr bwMode="auto">
          <a:xfrm>
            <a:off x="84005" y="2939874"/>
            <a:ext cx="2940182" cy="2204905"/>
          </a:xfrm>
          <a:prstGeom prst="rect">
            <a:avLst/>
          </a:prstGeom>
          <a:noFill/>
          <a:ln w="9525">
            <a:noFill/>
            <a:miter lim="800000"/>
            <a:headEnd/>
            <a:tailEnd/>
          </a:ln>
          <a:effectLst/>
        </p:spPr>
      </p:pic>
      <p:sp>
        <p:nvSpPr>
          <p:cNvPr id="8" name="Rectangle 7"/>
          <p:cNvSpPr/>
          <p:nvPr/>
        </p:nvSpPr>
        <p:spPr>
          <a:xfrm>
            <a:off x="1118320" y="3107867"/>
            <a:ext cx="84005" cy="174292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dirty="0">
              <a:solidFill>
                <a:prstClr val="white"/>
              </a:solidFill>
            </a:endParaRPr>
          </a:p>
        </p:txBody>
      </p:sp>
      <p:sp>
        <p:nvSpPr>
          <p:cNvPr id="9" name="Rectangle 8"/>
          <p:cNvSpPr/>
          <p:nvPr/>
        </p:nvSpPr>
        <p:spPr>
          <a:xfrm>
            <a:off x="1753610" y="3113118"/>
            <a:ext cx="231014" cy="174292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dirty="0">
              <a:solidFill>
                <a:prstClr val="white"/>
              </a:solidFill>
            </a:endParaRPr>
          </a:p>
        </p:txBody>
      </p:sp>
    </p:spTree>
    <p:extLst>
      <p:ext uri="{BB962C8B-B14F-4D97-AF65-F5344CB8AC3E}">
        <p14:creationId xmlns:p14="http://schemas.microsoft.com/office/powerpoint/2010/main" xmlns="" val="391204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xit" presetSubtype="0" fill="hold" grpId="0" nodeType="with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387619">
            <a:off x="-77363" y="2662095"/>
            <a:ext cx="3733800" cy="2800350"/>
          </a:xfrm>
          <a:prstGeom prst="rect">
            <a:avLst/>
          </a:prstGeom>
        </p:spPr>
      </p:pic>
      <p:pic>
        <p:nvPicPr>
          <p:cNvPr id="9" name="Picture 8"/>
          <p:cNvPicPr>
            <a:picLocks noChangeAspect="1"/>
          </p:cNvPicPr>
          <p:nvPr/>
        </p:nvPicPr>
        <p:blipFill>
          <a:blip r:embed="rId3"/>
          <a:stretch>
            <a:fillRect/>
          </a:stretch>
        </p:blipFill>
        <p:spPr>
          <a:xfrm rot="21170991">
            <a:off x="7021512" y="4755711"/>
            <a:ext cx="2830513" cy="2793207"/>
          </a:xfrm>
          <a:prstGeom prst="ellipse">
            <a:avLst/>
          </a:prstGeom>
        </p:spPr>
      </p:pic>
      <p:pic>
        <p:nvPicPr>
          <p:cNvPr id="10" name="Picture 9"/>
          <p:cNvPicPr>
            <a:picLocks noChangeAspect="1"/>
          </p:cNvPicPr>
          <p:nvPr/>
        </p:nvPicPr>
        <p:blipFill>
          <a:blip r:embed="rId4"/>
          <a:stretch>
            <a:fillRect/>
          </a:stretch>
        </p:blipFill>
        <p:spPr>
          <a:xfrm>
            <a:off x="3592512" y="2103437"/>
            <a:ext cx="3556000" cy="3378200"/>
          </a:xfrm>
          <a:prstGeom prst="rect">
            <a:avLst/>
          </a:prstGeom>
        </p:spPr>
      </p:pic>
      <p:pic>
        <p:nvPicPr>
          <p:cNvPr id="4" name="Picture 3"/>
          <p:cNvPicPr>
            <a:picLocks noChangeAspect="1"/>
          </p:cNvPicPr>
          <p:nvPr/>
        </p:nvPicPr>
        <p:blipFill>
          <a:blip r:embed="rId5"/>
          <a:stretch>
            <a:fillRect/>
          </a:stretch>
        </p:blipFill>
        <p:spPr>
          <a:xfrm rot="21215775">
            <a:off x="269043" y="359714"/>
            <a:ext cx="3101955" cy="2484437"/>
          </a:xfrm>
          <a:prstGeom prst="roundRect">
            <a:avLst>
              <a:gd name="adj" fmla="val 17899"/>
            </a:avLst>
          </a:prstGeom>
        </p:spPr>
      </p:pic>
      <p:pic>
        <p:nvPicPr>
          <p:cNvPr id="6" name="Picture 5"/>
          <p:cNvPicPr>
            <a:picLocks noChangeAspect="1"/>
          </p:cNvPicPr>
          <p:nvPr/>
        </p:nvPicPr>
        <p:blipFill>
          <a:blip r:embed="rId6"/>
          <a:stretch>
            <a:fillRect/>
          </a:stretch>
        </p:blipFill>
        <p:spPr>
          <a:xfrm rot="20391956">
            <a:off x="763105" y="5546286"/>
            <a:ext cx="2601661" cy="1731963"/>
          </a:xfrm>
          <a:prstGeom prst="ellipse">
            <a:avLst/>
          </a:prstGeom>
        </p:spPr>
      </p:pic>
      <p:pic>
        <p:nvPicPr>
          <p:cNvPr id="7" name="Picture 6"/>
          <p:cNvPicPr>
            <a:picLocks noChangeAspect="1"/>
          </p:cNvPicPr>
          <p:nvPr/>
        </p:nvPicPr>
        <p:blipFill>
          <a:blip r:embed="rId7"/>
          <a:stretch>
            <a:fillRect/>
          </a:stretch>
        </p:blipFill>
        <p:spPr>
          <a:xfrm>
            <a:off x="5954712" y="122237"/>
            <a:ext cx="3161174" cy="1951037"/>
          </a:xfrm>
          <a:prstGeom prst="ellipse">
            <a:avLst/>
          </a:prstGeom>
        </p:spPr>
      </p:pic>
      <p:pic>
        <p:nvPicPr>
          <p:cNvPr id="11" name="Picture 10"/>
          <p:cNvPicPr>
            <a:picLocks noChangeAspect="1"/>
          </p:cNvPicPr>
          <p:nvPr/>
        </p:nvPicPr>
        <p:blipFill>
          <a:blip r:embed="rId4"/>
          <a:stretch>
            <a:fillRect/>
          </a:stretch>
        </p:blipFill>
        <p:spPr>
          <a:xfrm>
            <a:off x="7707312" y="2179637"/>
            <a:ext cx="2373313" cy="2254647"/>
          </a:xfrm>
          <a:prstGeom prst="rect">
            <a:avLst/>
          </a:prstGeom>
        </p:spPr>
      </p:pic>
      <p:sp>
        <p:nvSpPr>
          <p:cNvPr id="5" name="Right Arrow 4"/>
          <p:cNvSpPr/>
          <p:nvPr/>
        </p:nvSpPr>
        <p:spPr bwMode="auto">
          <a:xfrm rot="2144900">
            <a:off x="3261171" y="2599870"/>
            <a:ext cx="990600" cy="228600"/>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12" name="Right Arrow 11"/>
          <p:cNvSpPr/>
          <p:nvPr/>
        </p:nvSpPr>
        <p:spPr bwMode="auto">
          <a:xfrm>
            <a:off x="2601912" y="4084637"/>
            <a:ext cx="1299266" cy="228600"/>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13" name="Right Arrow 12"/>
          <p:cNvSpPr/>
          <p:nvPr/>
        </p:nvSpPr>
        <p:spPr bwMode="auto">
          <a:xfrm rot="19585320">
            <a:off x="3181890" y="5281351"/>
            <a:ext cx="1365421" cy="228600"/>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14" name="Right Arrow 13"/>
          <p:cNvSpPr/>
          <p:nvPr/>
        </p:nvSpPr>
        <p:spPr bwMode="auto">
          <a:xfrm rot="7493602">
            <a:off x="6181080" y="2276934"/>
            <a:ext cx="893865" cy="190139"/>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15" name="Right Arrow 14"/>
          <p:cNvSpPr/>
          <p:nvPr/>
        </p:nvSpPr>
        <p:spPr bwMode="auto">
          <a:xfrm rot="10270442">
            <a:off x="6840055" y="3439209"/>
            <a:ext cx="1061371" cy="228600"/>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16" name="Right Arrow 15"/>
          <p:cNvSpPr/>
          <p:nvPr/>
        </p:nvSpPr>
        <p:spPr bwMode="auto">
          <a:xfrm rot="13185636">
            <a:off x="6331961" y="5018441"/>
            <a:ext cx="965815" cy="228600"/>
          </a:xfrm>
          <a:prstGeom prst="rightArrow">
            <a:avLst/>
          </a:prstGeom>
          <a:solidFill>
            <a:schemeClr val="bg1"/>
          </a:solidFill>
          <a:ln w="9525"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
        <p:nvSpPr>
          <p:cNvPr id="8" name="Rectangle 7"/>
          <p:cNvSpPr/>
          <p:nvPr/>
        </p:nvSpPr>
        <p:spPr>
          <a:xfrm rot="2173439">
            <a:off x="3402117" y="2132900"/>
            <a:ext cx="1125128" cy="461665"/>
          </a:xfrm>
          <a:prstGeom prst="rect">
            <a:avLst/>
          </a:prstGeom>
        </p:spPr>
        <p:txBody>
          <a:bodyPr wrap="none">
            <a:spAutoFit/>
          </a:bodyPr>
          <a:lstStyle/>
          <a:p>
            <a:r>
              <a:rPr lang="en-US" dirty="0"/>
              <a:t>Comets</a:t>
            </a:r>
          </a:p>
        </p:txBody>
      </p:sp>
      <p:sp>
        <p:nvSpPr>
          <p:cNvPr id="17" name="Rectangle 16"/>
          <p:cNvSpPr/>
          <p:nvPr/>
        </p:nvSpPr>
        <p:spPr>
          <a:xfrm>
            <a:off x="2525712" y="3703637"/>
            <a:ext cx="1377200" cy="461665"/>
          </a:xfrm>
          <a:prstGeom prst="rect">
            <a:avLst/>
          </a:prstGeom>
        </p:spPr>
        <p:txBody>
          <a:bodyPr wrap="none">
            <a:spAutoFit/>
          </a:bodyPr>
          <a:lstStyle/>
          <a:p>
            <a:r>
              <a:rPr lang="en-US" dirty="0" smtClean="0"/>
              <a:t>Asteroids</a:t>
            </a:r>
            <a:endParaRPr lang="en-US" dirty="0"/>
          </a:p>
        </p:txBody>
      </p:sp>
      <p:sp>
        <p:nvSpPr>
          <p:cNvPr id="18" name="Rectangle 17"/>
          <p:cNvSpPr/>
          <p:nvPr/>
        </p:nvSpPr>
        <p:spPr>
          <a:xfrm rot="19640299">
            <a:off x="3180910" y="4956070"/>
            <a:ext cx="800369" cy="461665"/>
          </a:xfrm>
          <a:prstGeom prst="rect">
            <a:avLst/>
          </a:prstGeom>
        </p:spPr>
        <p:txBody>
          <a:bodyPr wrap="none">
            <a:spAutoFit/>
          </a:bodyPr>
          <a:lstStyle/>
          <a:p>
            <a:r>
              <a:rPr lang="en-US" dirty="0" smtClean="0"/>
              <a:t>IDPs</a:t>
            </a:r>
            <a:endParaRPr lang="en-US" dirty="0"/>
          </a:p>
        </p:txBody>
      </p:sp>
      <p:sp>
        <p:nvSpPr>
          <p:cNvPr id="19" name="Rectangle 18"/>
          <p:cNvSpPr/>
          <p:nvPr/>
        </p:nvSpPr>
        <p:spPr>
          <a:xfrm rot="18224291">
            <a:off x="6286730" y="1808050"/>
            <a:ext cx="748923" cy="1015663"/>
          </a:xfrm>
          <a:prstGeom prst="rect">
            <a:avLst/>
          </a:prstGeom>
        </p:spPr>
        <p:txBody>
          <a:bodyPr wrap="none">
            <a:spAutoFit/>
          </a:bodyPr>
          <a:lstStyle/>
          <a:p>
            <a:r>
              <a:rPr lang="en-US" sz="2000" dirty="0" smtClean="0"/>
              <a:t>Solar</a:t>
            </a:r>
            <a:br>
              <a:rPr lang="en-US" sz="2000" dirty="0" smtClean="0"/>
            </a:br>
            <a:r>
              <a:rPr lang="en-US" sz="2000" dirty="0" smtClean="0"/>
              <a:t/>
            </a:r>
            <a:br>
              <a:rPr lang="en-US" sz="2000" dirty="0" smtClean="0"/>
            </a:br>
            <a:r>
              <a:rPr lang="en-US" sz="2000" dirty="0" smtClean="0"/>
              <a:t>Wind</a:t>
            </a:r>
            <a:endParaRPr lang="en-US" sz="2000" dirty="0"/>
          </a:p>
        </p:txBody>
      </p:sp>
      <p:sp>
        <p:nvSpPr>
          <p:cNvPr id="20" name="Rectangle 19"/>
          <p:cNvSpPr/>
          <p:nvPr/>
        </p:nvSpPr>
        <p:spPr>
          <a:xfrm rot="21077576">
            <a:off x="6884890" y="3084813"/>
            <a:ext cx="919993" cy="461665"/>
          </a:xfrm>
          <a:prstGeom prst="rect">
            <a:avLst/>
          </a:prstGeom>
        </p:spPr>
        <p:txBody>
          <a:bodyPr wrap="none">
            <a:spAutoFit/>
          </a:bodyPr>
          <a:lstStyle/>
          <a:p>
            <a:r>
              <a:rPr lang="en-US" dirty="0" smtClean="0"/>
              <a:t>Moon</a:t>
            </a:r>
            <a:endParaRPr lang="en-US" dirty="0"/>
          </a:p>
        </p:txBody>
      </p:sp>
      <p:sp>
        <p:nvSpPr>
          <p:cNvPr id="21" name="Rectangle 20"/>
          <p:cNvSpPr/>
          <p:nvPr/>
        </p:nvSpPr>
        <p:spPr>
          <a:xfrm rot="2469026">
            <a:off x="6362030" y="4461778"/>
            <a:ext cx="1133644" cy="1200329"/>
          </a:xfrm>
          <a:prstGeom prst="rect">
            <a:avLst/>
          </a:prstGeom>
        </p:spPr>
        <p:txBody>
          <a:bodyPr wrap="none">
            <a:spAutoFit/>
          </a:bodyPr>
          <a:lstStyle/>
          <a:p>
            <a:pPr algn="ctr"/>
            <a:r>
              <a:rPr lang="en-US" sz="1800" dirty="0" smtClean="0"/>
              <a:t>Giant</a:t>
            </a:r>
            <a:br>
              <a:rPr lang="en-US" sz="1800" dirty="0" smtClean="0"/>
            </a:br>
            <a:r>
              <a:rPr lang="en-US" sz="1800" dirty="0" smtClean="0"/>
              <a:t>Molecular</a:t>
            </a:r>
          </a:p>
          <a:p>
            <a:pPr algn="ctr"/>
            <a:endParaRPr lang="en-US" sz="1800" dirty="0"/>
          </a:p>
          <a:p>
            <a:pPr algn="ctr"/>
            <a:r>
              <a:rPr lang="en-US" sz="1800" dirty="0" smtClean="0"/>
              <a:t>Clouds</a:t>
            </a:r>
            <a:endParaRPr lang="en-US" sz="1800" dirty="0"/>
          </a:p>
        </p:txBody>
      </p:sp>
    </p:spTree>
    <p:extLst>
      <p:ext uri="{BB962C8B-B14F-4D97-AF65-F5344CB8AC3E}">
        <p14:creationId xmlns:p14="http://schemas.microsoft.com/office/powerpoint/2010/main" xmlns="" val="20085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0-#ppt_h/2"/>
                                          </p:val>
                                        </p:tav>
                                        <p:tav tm="100000">
                                          <p:val>
                                            <p:strVal val="#ppt_y"/>
                                          </p:val>
                                        </p:tav>
                                      </p:tavLst>
                                    </p:anim>
                                  </p:childTnLst>
                                </p:cTn>
                              </p:par>
                              <p:par>
                                <p:cTn id="51" presetID="2" presetClass="entr" presetSubtype="3"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1+#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1+#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6"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1+#ppt_w/2"/>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1+#ppt_w/2"/>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6"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1+#ppt_w/2"/>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6" grpId="0" animBg="1"/>
      <p:bldP spid="8"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model_day.png"/>
          <p:cNvPicPr>
            <a:picLocks noChangeAspect="1"/>
          </p:cNvPicPr>
          <p:nvPr/>
        </p:nvPicPr>
        <p:blipFill>
          <a:blip r:embed="rId2" cstate="print"/>
          <a:stretch>
            <a:fillRect/>
          </a:stretch>
        </p:blipFill>
        <p:spPr>
          <a:xfrm>
            <a:off x="1449090" y="0"/>
            <a:ext cx="7182445" cy="7559675"/>
          </a:xfrm>
          <a:prstGeom prst="rect">
            <a:avLst/>
          </a:prstGeom>
        </p:spPr>
      </p:pic>
      <p:sp>
        <p:nvSpPr>
          <p:cNvPr id="2" name="TextBox 1"/>
          <p:cNvSpPr txBox="1"/>
          <p:nvPr/>
        </p:nvSpPr>
        <p:spPr>
          <a:xfrm>
            <a:off x="6250732" y="6827837"/>
            <a:ext cx="1645758" cy="339267"/>
          </a:xfrm>
          <a:prstGeom prst="rect">
            <a:avLst/>
          </a:prstGeom>
          <a:noFill/>
        </p:spPr>
        <p:txBody>
          <a:bodyPr wrap="none" lIns="100794" tIns="50397" rIns="100794" bIns="50397" rtlCol="0">
            <a:spAutoFit/>
          </a:bodyPr>
          <a:lstStyle/>
          <a:p>
            <a:r>
              <a:rPr lang="en-US" sz="1500" dirty="0">
                <a:solidFill>
                  <a:prstClr val="white"/>
                </a:solidFill>
              </a:rPr>
              <a:t>Paige et al. (2010)</a:t>
            </a:r>
          </a:p>
        </p:txBody>
      </p:sp>
      <p:sp>
        <p:nvSpPr>
          <p:cNvPr id="3" name="TextBox 2"/>
          <p:cNvSpPr txBox="1"/>
          <p:nvPr/>
        </p:nvSpPr>
        <p:spPr>
          <a:xfrm>
            <a:off x="7809177" y="46037"/>
            <a:ext cx="2184135" cy="840442"/>
          </a:xfrm>
          <a:prstGeom prst="rect">
            <a:avLst/>
          </a:prstGeom>
          <a:noFill/>
        </p:spPr>
        <p:txBody>
          <a:bodyPr wrap="square" lIns="100794" tIns="50397" rIns="100794" bIns="50397" rtlCol="0">
            <a:spAutoFit/>
          </a:bodyPr>
          <a:lstStyle/>
          <a:p>
            <a:r>
              <a:rPr lang="en-US" dirty="0" smtClean="0">
                <a:solidFill>
                  <a:schemeClr val="bg1"/>
                </a:solidFill>
              </a:rPr>
              <a:t>Mean annual temperature</a:t>
            </a:r>
            <a:endParaRPr lang="en-US" dirty="0">
              <a:solidFill>
                <a:schemeClr val="bg1"/>
              </a:solidFill>
            </a:endParaRPr>
          </a:p>
        </p:txBody>
      </p:sp>
    </p:spTree>
    <p:extLst>
      <p:ext uri="{BB962C8B-B14F-4D97-AF65-F5344CB8AC3E}">
        <p14:creationId xmlns:p14="http://schemas.microsoft.com/office/powerpoint/2010/main" xmlns="" val="194795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odel_icedepth.png"/>
          <p:cNvPicPr>
            <a:picLocks noChangeAspect="1"/>
          </p:cNvPicPr>
          <p:nvPr/>
        </p:nvPicPr>
        <p:blipFill>
          <a:blip r:embed="rId2" cstate="print"/>
          <a:stretch>
            <a:fillRect/>
          </a:stretch>
        </p:blipFill>
        <p:spPr>
          <a:xfrm>
            <a:off x="1449090" y="0"/>
            <a:ext cx="7182445" cy="7559675"/>
          </a:xfrm>
          <a:prstGeom prst="rect">
            <a:avLst/>
          </a:prstGeom>
        </p:spPr>
      </p:pic>
      <p:sp>
        <p:nvSpPr>
          <p:cNvPr id="3" name="TextBox 2"/>
          <p:cNvSpPr txBox="1"/>
          <p:nvPr/>
        </p:nvSpPr>
        <p:spPr>
          <a:xfrm>
            <a:off x="6250732" y="6827837"/>
            <a:ext cx="1645758" cy="339267"/>
          </a:xfrm>
          <a:prstGeom prst="rect">
            <a:avLst/>
          </a:prstGeom>
          <a:noFill/>
        </p:spPr>
        <p:txBody>
          <a:bodyPr wrap="none" lIns="100794" tIns="50397" rIns="100794" bIns="50397" rtlCol="0">
            <a:spAutoFit/>
          </a:bodyPr>
          <a:lstStyle/>
          <a:p>
            <a:r>
              <a:rPr lang="en-US" sz="1500" dirty="0">
                <a:solidFill>
                  <a:prstClr val="white"/>
                </a:solidFill>
              </a:rPr>
              <a:t>Paige et al. (2010)</a:t>
            </a:r>
          </a:p>
        </p:txBody>
      </p:sp>
    </p:spTree>
    <p:extLst>
      <p:ext uri="{BB962C8B-B14F-4D97-AF65-F5344CB8AC3E}">
        <p14:creationId xmlns:p14="http://schemas.microsoft.com/office/powerpoint/2010/main" xmlns="" val="4073257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4330"/>
            <a:ext cx="9072563" cy="1259946"/>
          </a:xfrm>
        </p:spPr>
        <p:txBody>
          <a:bodyPr/>
          <a:lstStyle/>
          <a:p>
            <a:r>
              <a:rPr lang="en-US" dirty="0" smtClean="0"/>
              <a:t>Obliquity Effects</a:t>
            </a:r>
            <a:endParaRPr lang="en-US" dirty="0"/>
          </a:p>
        </p:txBody>
      </p:sp>
      <p:sp>
        <p:nvSpPr>
          <p:cNvPr id="3" name="Text Placeholder 2"/>
          <p:cNvSpPr>
            <a:spLocks noGrp="1"/>
          </p:cNvSpPr>
          <p:nvPr>
            <p:ph type="body" sz="half" idx="1"/>
          </p:nvPr>
        </p:nvSpPr>
        <p:spPr>
          <a:xfrm>
            <a:off x="756047" y="5761037"/>
            <a:ext cx="8484526" cy="1343942"/>
          </a:xfrm>
        </p:spPr>
        <p:txBody>
          <a:bodyPr>
            <a:noAutofit/>
          </a:bodyPr>
          <a:lstStyle/>
          <a:p>
            <a:r>
              <a:rPr lang="en-US" sz="2400" dirty="0" smtClean="0">
                <a:solidFill>
                  <a:srgbClr val="0000FF"/>
                </a:solidFill>
              </a:rPr>
              <a:t>Siegler et al. (2011) </a:t>
            </a:r>
            <a:r>
              <a:rPr lang="en-US" sz="2400" dirty="0" smtClean="0"/>
              <a:t>showed polar volatiles must be younger than the Cassini state transition (precise timing unknown), when Moon’s obliquity reached nearly 90</a:t>
            </a:r>
            <a:r>
              <a:rPr lang="en-US" sz="2400" dirty="0" smtClean="0">
                <a:sym typeface="Symbol"/>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312" y="731837"/>
            <a:ext cx="9449792"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Arrow Connector 5"/>
          <p:cNvCxnSpPr/>
          <p:nvPr/>
        </p:nvCxnSpPr>
        <p:spPr>
          <a:xfrm flipV="1">
            <a:off x="4202112" y="3733059"/>
            <a:ext cx="0" cy="50397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06912" y="2032729"/>
            <a:ext cx="1229228" cy="471110"/>
          </a:xfrm>
          <a:prstGeom prst="rect">
            <a:avLst/>
          </a:prstGeom>
          <a:noFill/>
        </p:spPr>
        <p:txBody>
          <a:bodyPr wrap="none" lIns="100794" tIns="50397" rIns="100794" bIns="50397" rtlCol="0">
            <a:spAutoFit/>
          </a:bodyPr>
          <a:lstStyle/>
          <a:p>
            <a:r>
              <a:rPr lang="en-US" dirty="0" smtClean="0">
                <a:solidFill>
                  <a:srgbClr val="C00000"/>
                </a:solidFill>
              </a:rPr>
              <a:t>unstable</a:t>
            </a:r>
            <a:endParaRPr lang="en-US" dirty="0">
              <a:solidFill>
                <a:srgbClr val="C00000"/>
              </a:solidFill>
            </a:endParaRPr>
          </a:p>
        </p:txBody>
      </p:sp>
      <p:cxnSp>
        <p:nvCxnSpPr>
          <p:cNvPr id="9" name="Straight Arrow Connector 8"/>
          <p:cNvCxnSpPr/>
          <p:nvPr/>
        </p:nvCxnSpPr>
        <p:spPr>
          <a:xfrm>
            <a:off x="849312" y="5380037"/>
            <a:ext cx="845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93265" y="4403153"/>
            <a:ext cx="750581" cy="471110"/>
          </a:xfrm>
          <a:prstGeom prst="rect">
            <a:avLst/>
          </a:prstGeom>
          <a:noFill/>
        </p:spPr>
        <p:txBody>
          <a:bodyPr wrap="none" lIns="100794" tIns="50397" rIns="100794" bIns="50397" rtlCol="0">
            <a:spAutoFit/>
          </a:bodyPr>
          <a:lstStyle/>
          <a:p>
            <a:r>
              <a:rPr lang="en-US" dirty="0" smtClean="0"/>
              <a:t>time</a:t>
            </a:r>
            <a:endParaRPr lang="en-US" dirty="0"/>
          </a:p>
        </p:txBody>
      </p:sp>
    </p:spTree>
    <p:extLst>
      <p:ext uri="{BB962C8B-B14F-4D97-AF65-F5344CB8AC3E}">
        <p14:creationId xmlns:p14="http://schemas.microsoft.com/office/powerpoint/2010/main" xmlns="" val="2252536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37"/>
            <a:ext cx="10450512" cy="873212"/>
          </a:xfrm>
        </p:spPr>
        <p:txBody>
          <a:bodyPr>
            <a:normAutofit/>
          </a:bodyPr>
          <a:lstStyle/>
          <a:p>
            <a:r>
              <a:rPr lang="en-US" dirty="0" smtClean="0"/>
              <a:t>Mean </a:t>
            </a:r>
            <a:r>
              <a:rPr lang="en-US" dirty="0"/>
              <a:t>Annual </a:t>
            </a:r>
            <a:r>
              <a:rPr lang="en-US" dirty="0" smtClean="0"/>
              <a:t>Temperature (Obliquity)</a:t>
            </a:r>
            <a:endParaRPr lang="en-US" dirty="0"/>
          </a:p>
        </p:txBody>
      </p:sp>
      <p:pic>
        <p:nvPicPr>
          <p:cNvPr id="5" name="Picture 4" descr="Tmean1_54dec.png"/>
          <p:cNvPicPr>
            <a:picLocks/>
          </p:cNvPicPr>
          <p:nvPr/>
        </p:nvPicPr>
        <p:blipFill>
          <a:blip r:embed="rId2" cstate="print"/>
          <a:stretch>
            <a:fillRect/>
          </a:stretch>
        </p:blipFill>
        <p:spPr>
          <a:xfrm>
            <a:off x="966060" y="923960"/>
            <a:ext cx="3990247" cy="3191863"/>
          </a:xfrm>
          <a:prstGeom prst="rect">
            <a:avLst/>
          </a:prstGeom>
          <a:ln w="57150">
            <a:solidFill>
              <a:schemeClr val="bg1">
                <a:lumMod val="65000"/>
                <a:lumOff val="35000"/>
              </a:schemeClr>
            </a:solidFill>
          </a:ln>
        </p:spPr>
      </p:pic>
      <p:pic>
        <p:nvPicPr>
          <p:cNvPr id="6" name="Picture 5" descr="Tmean4dec.png"/>
          <p:cNvPicPr>
            <a:picLocks/>
          </p:cNvPicPr>
          <p:nvPr/>
        </p:nvPicPr>
        <p:blipFill>
          <a:blip r:embed="rId3" cstate="print"/>
          <a:stretch>
            <a:fillRect/>
          </a:stretch>
        </p:blipFill>
        <p:spPr>
          <a:xfrm>
            <a:off x="4872302" y="923960"/>
            <a:ext cx="3992435" cy="3191863"/>
          </a:xfrm>
          <a:prstGeom prst="rect">
            <a:avLst/>
          </a:prstGeom>
          <a:ln w="57150">
            <a:solidFill>
              <a:schemeClr val="bg1">
                <a:lumMod val="65000"/>
                <a:lumOff val="35000"/>
              </a:schemeClr>
            </a:solidFill>
          </a:ln>
        </p:spPr>
      </p:pic>
      <p:pic>
        <p:nvPicPr>
          <p:cNvPr id="7" name="Picture 6" descr="Tmean8dec.png"/>
          <p:cNvPicPr>
            <a:picLocks/>
          </p:cNvPicPr>
          <p:nvPr/>
        </p:nvPicPr>
        <p:blipFill>
          <a:blip r:embed="rId4" cstate="print"/>
          <a:stretch>
            <a:fillRect/>
          </a:stretch>
        </p:blipFill>
        <p:spPr>
          <a:xfrm>
            <a:off x="1029064" y="4031827"/>
            <a:ext cx="3927243" cy="3141465"/>
          </a:xfrm>
          <a:prstGeom prst="rect">
            <a:avLst/>
          </a:prstGeom>
          <a:ln w="57150">
            <a:solidFill>
              <a:schemeClr val="bg1">
                <a:lumMod val="65000"/>
                <a:lumOff val="35000"/>
              </a:schemeClr>
            </a:solidFill>
          </a:ln>
        </p:spPr>
      </p:pic>
      <p:pic>
        <p:nvPicPr>
          <p:cNvPr id="8" name="Picture 7" descr="Tmean12dec.png"/>
          <p:cNvPicPr>
            <a:picLocks/>
          </p:cNvPicPr>
          <p:nvPr/>
        </p:nvPicPr>
        <p:blipFill>
          <a:blip r:embed="rId5" cstate="print"/>
          <a:stretch>
            <a:fillRect/>
          </a:stretch>
        </p:blipFill>
        <p:spPr>
          <a:xfrm>
            <a:off x="4872302" y="4031827"/>
            <a:ext cx="3992435" cy="3193612"/>
          </a:xfrm>
          <a:prstGeom prst="rect">
            <a:avLst/>
          </a:prstGeom>
          <a:ln w="57150">
            <a:solidFill>
              <a:schemeClr val="bg1">
                <a:lumMod val="65000"/>
                <a:lumOff val="35000"/>
              </a:schemeClr>
            </a:solidFill>
          </a:ln>
        </p:spPr>
      </p:pic>
      <p:sp>
        <p:nvSpPr>
          <p:cNvPr id="9" name="TextBox 8"/>
          <p:cNvSpPr txBox="1"/>
          <p:nvPr/>
        </p:nvSpPr>
        <p:spPr>
          <a:xfrm>
            <a:off x="1932120" y="3695841"/>
            <a:ext cx="2301186" cy="471110"/>
          </a:xfrm>
          <a:prstGeom prst="rect">
            <a:avLst/>
          </a:prstGeom>
          <a:noFill/>
        </p:spPr>
        <p:txBody>
          <a:bodyPr wrap="none" lIns="100794" tIns="50397" rIns="100794" bIns="50397" rtlCol="0">
            <a:spAutoFit/>
          </a:bodyPr>
          <a:lstStyle/>
          <a:p>
            <a:r>
              <a:rPr lang="en-US" dirty="0">
                <a:solidFill>
                  <a:prstClr val="black"/>
                </a:solidFill>
                <a:effectLst>
                  <a:outerShdw blurRad="38100" dist="38100" dir="2700000" algn="tl">
                    <a:srgbClr val="000000">
                      <a:alpha val="43137"/>
                    </a:srgbClr>
                  </a:outerShdw>
                </a:effectLst>
              </a:rPr>
              <a:t>Present day: 1.5</a:t>
            </a:r>
            <a:r>
              <a:rPr lang="en-US" dirty="0">
                <a:solidFill>
                  <a:prstClr val="black"/>
                </a:solidFill>
                <a:effectLst>
                  <a:outerShdw blurRad="38100" dist="38100" dir="2700000" algn="tl">
                    <a:srgbClr val="000000">
                      <a:alpha val="43137"/>
                    </a:srgbClr>
                  </a:outerShdw>
                </a:effectLst>
                <a:sym typeface="Symbol"/>
              </a:rPr>
              <a:t></a:t>
            </a:r>
            <a:endParaRPr lang="en-US" dirty="0">
              <a:solidFill>
                <a:prstClr val="black"/>
              </a:solidFill>
              <a:effectLst>
                <a:outerShdw blurRad="38100" dist="38100" dir="2700000" algn="tl">
                  <a:srgbClr val="000000">
                    <a:alpha val="43137"/>
                  </a:srgbClr>
                </a:outerShdw>
              </a:effectLst>
            </a:endParaRPr>
          </a:p>
        </p:txBody>
      </p:sp>
      <p:sp>
        <p:nvSpPr>
          <p:cNvPr id="10" name="TextBox 9"/>
          <p:cNvSpPr txBox="1"/>
          <p:nvPr/>
        </p:nvSpPr>
        <p:spPr>
          <a:xfrm>
            <a:off x="6650977" y="3681577"/>
            <a:ext cx="480525" cy="471110"/>
          </a:xfrm>
          <a:prstGeom prst="rect">
            <a:avLst/>
          </a:prstGeom>
          <a:noFill/>
        </p:spPr>
        <p:txBody>
          <a:bodyPr wrap="none" lIns="100794" tIns="50397" rIns="100794" bIns="50397" rtlCol="0">
            <a:spAutoFit/>
          </a:bodyPr>
          <a:lstStyle/>
          <a:p>
            <a:r>
              <a:rPr lang="en-US" dirty="0">
                <a:solidFill>
                  <a:prstClr val="black"/>
                </a:solidFill>
                <a:effectLst>
                  <a:outerShdw blurRad="38100" dist="38100" dir="2700000" algn="tl">
                    <a:srgbClr val="000000">
                      <a:alpha val="43137"/>
                    </a:srgbClr>
                  </a:outerShdw>
                </a:effectLst>
              </a:rPr>
              <a:t>4</a:t>
            </a:r>
            <a:r>
              <a:rPr lang="en-US" dirty="0">
                <a:solidFill>
                  <a:prstClr val="black"/>
                </a:solidFill>
                <a:effectLst>
                  <a:outerShdw blurRad="38100" dist="38100" dir="2700000" algn="tl">
                    <a:srgbClr val="000000">
                      <a:alpha val="43137"/>
                    </a:srgbClr>
                  </a:outerShdw>
                </a:effectLst>
                <a:sym typeface="Symbol"/>
              </a:rPr>
              <a:t></a:t>
            </a:r>
            <a:endParaRPr lang="en-US" dirty="0">
              <a:solidFill>
                <a:prstClr val="black"/>
              </a:solidFill>
              <a:effectLst>
                <a:outerShdw blurRad="38100" dist="38100" dir="2700000" algn="tl">
                  <a:srgbClr val="000000">
                    <a:alpha val="43137"/>
                  </a:srgbClr>
                </a:outerShdw>
              </a:effectLst>
            </a:endParaRPr>
          </a:p>
        </p:txBody>
      </p:sp>
      <p:sp>
        <p:nvSpPr>
          <p:cNvPr id="11" name="TextBox 10"/>
          <p:cNvSpPr txBox="1"/>
          <p:nvPr/>
        </p:nvSpPr>
        <p:spPr>
          <a:xfrm>
            <a:off x="2703226" y="6766172"/>
            <a:ext cx="480525" cy="471110"/>
          </a:xfrm>
          <a:prstGeom prst="rect">
            <a:avLst/>
          </a:prstGeom>
          <a:noFill/>
        </p:spPr>
        <p:txBody>
          <a:bodyPr wrap="none" lIns="100794" tIns="50397" rIns="100794" bIns="50397" rtlCol="0">
            <a:spAutoFit/>
          </a:bodyPr>
          <a:lstStyle/>
          <a:p>
            <a:r>
              <a:rPr lang="en-US" dirty="0">
                <a:solidFill>
                  <a:prstClr val="black"/>
                </a:solidFill>
                <a:effectLst>
                  <a:outerShdw blurRad="38100" dist="38100" dir="2700000" algn="tl">
                    <a:srgbClr val="000000">
                      <a:alpha val="43137"/>
                    </a:srgbClr>
                  </a:outerShdw>
                </a:effectLst>
              </a:rPr>
              <a:t>8</a:t>
            </a:r>
            <a:r>
              <a:rPr lang="en-US" dirty="0">
                <a:solidFill>
                  <a:prstClr val="black"/>
                </a:solidFill>
                <a:effectLst>
                  <a:outerShdw blurRad="38100" dist="38100" dir="2700000" algn="tl">
                    <a:srgbClr val="000000">
                      <a:alpha val="43137"/>
                    </a:srgbClr>
                  </a:outerShdw>
                </a:effectLst>
                <a:sym typeface="Symbol"/>
              </a:rPr>
              <a:t></a:t>
            </a:r>
            <a:endParaRPr lang="en-US" dirty="0">
              <a:solidFill>
                <a:prstClr val="black"/>
              </a:solidFill>
              <a:effectLst>
                <a:outerShdw blurRad="38100" dist="38100" dir="2700000" algn="tl">
                  <a:srgbClr val="000000">
                    <a:alpha val="43137"/>
                  </a:srgbClr>
                </a:outerShdw>
              </a:effectLst>
            </a:endParaRPr>
          </a:p>
        </p:txBody>
      </p:sp>
      <p:sp>
        <p:nvSpPr>
          <p:cNvPr id="12" name="TextBox 11"/>
          <p:cNvSpPr txBox="1"/>
          <p:nvPr/>
        </p:nvSpPr>
        <p:spPr>
          <a:xfrm>
            <a:off x="6586474" y="6803708"/>
            <a:ext cx="634414" cy="471110"/>
          </a:xfrm>
          <a:prstGeom prst="rect">
            <a:avLst/>
          </a:prstGeom>
          <a:noFill/>
        </p:spPr>
        <p:txBody>
          <a:bodyPr wrap="none" lIns="100794" tIns="50397" rIns="100794" bIns="50397" rtlCol="0">
            <a:spAutoFit/>
          </a:bodyPr>
          <a:lstStyle/>
          <a:p>
            <a:r>
              <a:rPr lang="en-US" dirty="0">
                <a:solidFill>
                  <a:prstClr val="black"/>
                </a:solidFill>
                <a:effectLst>
                  <a:outerShdw blurRad="38100" dist="38100" dir="2700000" algn="tl">
                    <a:srgbClr val="000000">
                      <a:alpha val="43137"/>
                    </a:srgbClr>
                  </a:outerShdw>
                </a:effectLst>
              </a:rPr>
              <a:t>12</a:t>
            </a:r>
            <a:r>
              <a:rPr lang="en-US" dirty="0">
                <a:solidFill>
                  <a:prstClr val="black"/>
                </a:solidFill>
                <a:effectLst>
                  <a:outerShdw blurRad="38100" dist="38100" dir="2700000" algn="tl">
                    <a:srgbClr val="000000">
                      <a:alpha val="43137"/>
                    </a:srgbClr>
                  </a:outerShdw>
                </a:effectLst>
                <a:sym typeface="Symbol"/>
              </a:rPr>
              <a:t></a:t>
            </a:r>
            <a:endParaRPr lang="en-US" dirty="0">
              <a:solidFill>
                <a:prstClr val="black"/>
              </a:solidFill>
              <a:effectLst>
                <a:outerShdw blurRad="38100" dist="38100" dir="2700000" algn="tl">
                  <a:srgbClr val="000000">
                    <a:alpha val="43137"/>
                  </a:srgbClr>
                </a:outerShdw>
              </a:effectLst>
            </a:endParaRPr>
          </a:p>
        </p:txBody>
      </p:sp>
      <p:sp>
        <p:nvSpPr>
          <p:cNvPr id="13" name="TextBox 12"/>
          <p:cNvSpPr txBox="1"/>
          <p:nvPr/>
        </p:nvSpPr>
        <p:spPr>
          <a:xfrm>
            <a:off x="7321255" y="7098170"/>
            <a:ext cx="1757657" cy="339267"/>
          </a:xfrm>
          <a:prstGeom prst="rect">
            <a:avLst/>
          </a:prstGeom>
          <a:noFill/>
        </p:spPr>
        <p:txBody>
          <a:bodyPr wrap="none" lIns="100794" tIns="50397" rIns="100794" bIns="50397" rtlCol="0">
            <a:spAutoFit/>
          </a:bodyPr>
          <a:lstStyle/>
          <a:p>
            <a:r>
              <a:rPr lang="en-US" sz="1500" b="1" dirty="0">
                <a:solidFill>
                  <a:prstClr val="black"/>
                </a:solidFill>
              </a:rPr>
              <a:t>Siegler et al. (2011)</a:t>
            </a:r>
          </a:p>
        </p:txBody>
      </p:sp>
    </p:spTree>
    <p:extLst>
      <p:ext uri="{BB962C8B-B14F-4D97-AF65-F5344CB8AC3E}">
        <p14:creationId xmlns:p14="http://schemas.microsoft.com/office/powerpoint/2010/main" xmlns="" val="2572846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a:r>
              <a:rPr lang="en-US" dirty="0">
                <a:latin typeface="Times New Roman" charset="0"/>
                <a:cs typeface="HG Mincho Light J;MS Gothic;HG " charset="0"/>
              </a:rPr>
              <a:t>OBSERVATIONS:</a:t>
            </a:r>
            <a:br>
              <a:rPr lang="en-US" dirty="0">
                <a:latin typeface="Times New Roman" charset="0"/>
                <a:cs typeface="HG Mincho Light J;MS Gothic;HG " charset="0"/>
              </a:rPr>
            </a:br>
            <a:r>
              <a:rPr lang="en-US" dirty="0">
                <a:latin typeface="Times New Roman" charset="0"/>
                <a:cs typeface="HG Mincho Light J;MS Gothic;HG " charset="0"/>
              </a:rPr>
              <a:t>Neutrons, Radars, and </a:t>
            </a:r>
            <a:r>
              <a:rPr lang="en-US" dirty="0" smtClean="0">
                <a:latin typeface="Times New Roman" charset="0"/>
                <a:cs typeface="HG Mincho Light J;MS Gothic;HG " charset="0"/>
              </a:rPr>
              <a:t>Impact</a:t>
            </a:r>
            <a:endParaRPr lang="en-US" dirty="0">
              <a:latin typeface="Times New Roman" charset="0"/>
              <a:cs typeface="HG Mincho Light J;MS Gothic;HG " charset="0"/>
            </a:endParaRPr>
          </a:p>
        </p:txBody>
      </p:sp>
      <p:sp>
        <p:nvSpPr>
          <p:cNvPr id="63491" name="TextBox 2"/>
          <p:cNvSpPr txBox="1">
            <a:spLocks noChangeArrowheads="1"/>
          </p:cNvSpPr>
          <p:nvPr/>
        </p:nvSpPr>
        <p:spPr bwMode="auto">
          <a:xfrm>
            <a:off x="849313" y="2255838"/>
            <a:ext cx="84582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4350" indent="-514350">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buFont typeface="Times New Roman" charset="0"/>
              <a:buAutoNum type="arabicPeriod"/>
            </a:pPr>
            <a:endParaRPr lang="en-US" sz="2800" dirty="0">
              <a:solidFill>
                <a:schemeClr val="tx1"/>
              </a:solidFill>
            </a:endParaRPr>
          </a:p>
          <a:p>
            <a:pPr>
              <a:buFont typeface="Times New Roman" charset="0"/>
              <a:buAutoNum type="arabicPeriod"/>
            </a:pPr>
            <a:endParaRPr lang="en-US" sz="2800" dirty="0">
              <a:solidFill>
                <a:schemeClr val="tx1"/>
              </a:solidFill>
            </a:endParaRPr>
          </a:p>
          <a:p>
            <a:pPr>
              <a:buFont typeface="Times New Roman" charset="0"/>
              <a:buAutoNum type="arabicPeriod"/>
            </a:pPr>
            <a:r>
              <a:rPr lang="en-US" sz="2800" dirty="0">
                <a:solidFill>
                  <a:schemeClr val="tx1"/>
                </a:solidFill>
              </a:rPr>
              <a:t>Neutron Spectroscopy (Lunar Prospector &amp; LRO) </a:t>
            </a:r>
          </a:p>
          <a:p>
            <a:pPr>
              <a:buFont typeface="Times New Roman" charset="0"/>
              <a:buAutoNum type="arabicPeriod"/>
            </a:pPr>
            <a:r>
              <a:rPr lang="en-US" sz="2800" dirty="0">
                <a:solidFill>
                  <a:schemeClr val="tx1"/>
                </a:solidFill>
              </a:rPr>
              <a:t>Earth-based </a:t>
            </a:r>
            <a:r>
              <a:rPr lang="en-US" sz="2800" dirty="0" smtClean="0">
                <a:solidFill>
                  <a:schemeClr val="tx1"/>
                </a:solidFill>
              </a:rPr>
              <a:t>radar</a:t>
            </a:r>
            <a:endParaRPr lang="en-US" sz="2800" dirty="0">
              <a:solidFill>
                <a:schemeClr val="tx1"/>
              </a:solidFill>
            </a:endParaRPr>
          </a:p>
          <a:p>
            <a:pPr>
              <a:buFont typeface="Times New Roman" charset="0"/>
              <a:buAutoNum type="arabicPeriod"/>
            </a:pPr>
            <a:r>
              <a:rPr lang="en-US" sz="2800" dirty="0">
                <a:solidFill>
                  <a:schemeClr val="tx1"/>
                </a:solidFill>
              </a:rPr>
              <a:t>Bistatic radar experiment by Clementine</a:t>
            </a:r>
          </a:p>
          <a:p>
            <a:pPr>
              <a:buFont typeface="Times New Roman" charset="0"/>
              <a:buAutoNum type="arabicPeriod"/>
            </a:pPr>
            <a:r>
              <a:rPr lang="en-US" sz="2800" dirty="0" err="1">
                <a:solidFill>
                  <a:schemeClr val="tx1"/>
                </a:solidFill>
              </a:rPr>
              <a:t>MiniSAR</a:t>
            </a:r>
            <a:r>
              <a:rPr lang="en-US" sz="2800" dirty="0">
                <a:solidFill>
                  <a:schemeClr val="tx1"/>
                </a:solidFill>
              </a:rPr>
              <a:t> (radar on LRO)</a:t>
            </a:r>
          </a:p>
          <a:p>
            <a:pPr>
              <a:buFont typeface="Times New Roman" charset="0"/>
              <a:buAutoNum type="arabicPeriod"/>
            </a:pPr>
            <a:r>
              <a:rPr lang="en-US" sz="2800" dirty="0">
                <a:solidFill>
                  <a:schemeClr val="tx1"/>
                </a:solidFill>
              </a:rPr>
              <a:t>LCROSS Impact</a:t>
            </a:r>
          </a:p>
        </p:txBody>
      </p:sp>
    </p:spTree>
    <p:extLst>
      <p:ext uri="{BB962C8B-B14F-4D97-AF65-F5344CB8AC3E}">
        <p14:creationId xmlns:p14="http://schemas.microsoft.com/office/powerpoint/2010/main" xmlns="" val="434127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Footer Placeholder 3"/>
          <p:cNvSpPr>
            <a:spLocks noGrp="1"/>
          </p:cNvSpPr>
          <p:nvPr>
            <p:ph type="ftr" sz="quarter" idx="4294967295"/>
          </p:nvPr>
        </p:nvSpPr>
        <p:spPr>
          <a:xfrm>
            <a:off x="3024188" y="6891342"/>
            <a:ext cx="4032250" cy="269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900">
                <a:cs typeface="Arial" charset="0"/>
              </a:rPr>
              <a:t>David Everett--LRO Overview</a:t>
            </a:r>
          </a:p>
        </p:txBody>
      </p:sp>
      <p:sp>
        <p:nvSpPr>
          <p:cNvPr id="64515" name="Rectangle 2"/>
          <p:cNvSpPr>
            <a:spLocks noGrp="1" noChangeArrowheads="1"/>
          </p:cNvSpPr>
          <p:nvPr>
            <p:ph type="title"/>
          </p:nvPr>
        </p:nvSpPr>
        <p:spPr>
          <a:xfrm>
            <a:off x="696912" y="46037"/>
            <a:ext cx="8604250" cy="714374"/>
          </a:xfrm>
        </p:spPr>
        <p:txBody>
          <a:bodyPr/>
          <a:lstStyle/>
          <a:p>
            <a:pPr eaLnBrk="1" hangingPunct="1"/>
            <a:r>
              <a:rPr lang="en-US" dirty="0">
                <a:solidFill>
                  <a:srgbClr val="008000"/>
                </a:solidFill>
                <a:latin typeface="Times New Roman" charset="0"/>
                <a:cs typeface="Arial" charset="0"/>
              </a:rPr>
              <a:t>Polar Topography from Radar</a:t>
            </a:r>
          </a:p>
        </p:txBody>
      </p:sp>
      <p:pic>
        <p:nvPicPr>
          <p:cNvPr id="64517" name="Picture 4" descr="margot_north_pole_black_backgroun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976442"/>
            <a:ext cx="5180013" cy="316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5" descr="margot_southpole_black_backgroun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45138" y="1976442"/>
            <a:ext cx="4535487"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9" name="Text Box 6"/>
          <p:cNvSpPr txBox="1">
            <a:spLocks noChangeArrowheads="1"/>
          </p:cNvSpPr>
          <p:nvPr/>
        </p:nvSpPr>
        <p:spPr bwMode="auto">
          <a:xfrm>
            <a:off x="3192463" y="4676779"/>
            <a:ext cx="198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0783" tIns="50392" rIns="100783" bIns="50392">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a:latin typeface="Verdana" charset="0"/>
                <a:cs typeface="Arial" charset="0"/>
              </a:rPr>
              <a:t>(Margot et al., 1999)</a:t>
            </a:r>
          </a:p>
        </p:txBody>
      </p:sp>
      <p:sp>
        <p:nvSpPr>
          <p:cNvPr id="64520" name="Text Box 7"/>
          <p:cNvSpPr txBox="1">
            <a:spLocks noChangeArrowheads="1"/>
          </p:cNvSpPr>
          <p:nvPr/>
        </p:nvSpPr>
        <p:spPr bwMode="auto">
          <a:xfrm>
            <a:off x="0" y="4927604"/>
            <a:ext cx="10080625" cy="47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spcBef>
                <a:spcPct val="50000"/>
              </a:spcBef>
            </a:pPr>
            <a:endParaRPr lang="en-US">
              <a:latin typeface="Arial" charset="0"/>
              <a:cs typeface="Arial" charset="0"/>
            </a:endParaRPr>
          </a:p>
        </p:txBody>
      </p:sp>
      <p:sp>
        <p:nvSpPr>
          <p:cNvPr id="64521" name="Text Box 8"/>
          <p:cNvSpPr txBox="1">
            <a:spLocks noChangeArrowheads="1"/>
          </p:cNvSpPr>
          <p:nvPr/>
        </p:nvSpPr>
        <p:spPr bwMode="auto">
          <a:xfrm>
            <a:off x="671513" y="5176842"/>
            <a:ext cx="8737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rgbClr val="000000"/>
                </a:solidFill>
                <a:cs typeface="Arial" charset="0"/>
              </a:rPr>
              <a:t>Earth-Based RADAR topography maps of the lunar polar regions. White areas are permanent shadows observable from Earth. Grey areas are permanent shadows that are not observable from Earth.</a:t>
            </a:r>
          </a:p>
        </p:txBody>
      </p:sp>
      <p:sp>
        <p:nvSpPr>
          <p:cNvPr id="58379" name="Text Box 9"/>
          <p:cNvSpPr txBox="1">
            <a:spLocks noChangeArrowheads="1"/>
          </p:cNvSpPr>
          <p:nvPr/>
        </p:nvSpPr>
        <p:spPr bwMode="auto">
          <a:xfrm>
            <a:off x="0" y="1484317"/>
            <a:ext cx="5208588" cy="471487"/>
          </a:xfrm>
          <a:prstGeom prst="rect">
            <a:avLst/>
          </a:prstGeom>
          <a:noFill/>
          <a:ln w="9525">
            <a:noFill/>
            <a:miter lim="800000"/>
            <a:headEnd/>
            <a:tailEnd/>
          </a:ln>
        </p:spPr>
        <p:txBody>
          <a:bodyPr lIns="100783" tIns="50392" rIns="100783" bIns="50392">
            <a:spAutoFit/>
          </a:bodyPr>
          <a:lstStyle/>
          <a:p>
            <a:pPr algn="ctr">
              <a:spcBef>
                <a:spcPct val="50000"/>
              </a:spcBef>
              <a:defRPr/>
            </a:pPr>
            <a:r>
              <a:rPr lang="en-US" dirty="0">
                <a:solidFill>
                  <a:schemeClr val="accent4"/>
                </a:solidFill>
                <a:latin typeface="Arial" charset="0"/>
                <a:ea typeface="+mn-ea"/>
                <a:cs typeface="+mn-cs"/>
              </a:rPr>
              <a:t>North Pole</a:t>
            </a:r>
          </a:p>
        </p:txBody>
      </p:sp>
      <p:sp>
        <p:nvSpPr>
          <p:cNvPr id="64523" name="Text Box 10"/>
          <p:cNvSpPr txBox="1">
            <a:spLocks noChangeArrowheads="1"/>
          </p:cNvSpPr>
          <p:nvPr/>
        </p:nvSpPr>
        <p:spPr bwMode="auto">
          <a:xfrm>
            <a:off x="5545138" y="1484317"/>
            <a:ext cx="4535487"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lgn="ctr">
              <a:spcBef>
                <a:spcPct val="50000"/>
              </a:spcBef>
            </a:pPr>
            <a:r>
              <a:rPr lang="en-US">
                <a:solidFill>
                  <a:schemeClr val="tx2"/>
                </a:solidFill>
                <a:latin typeface="Arial" charset="0"/>
                <a:cs typeface="Arial" charset="0"/>
              </a:rPr>
              <a:t>South Pole</a:t>
            </a:r>
          </a:p>
        </p:txBody>
      </p:sp>
    </p:spTree>
    <p:extLst>
      <p:ext uri="{BB962C8B-B14F-4D97-AF65-F5344CB8AC3E}">
        <p14:creationId xmlns:p14="http://schemas.microsoft.com/office/powerpoint/2010/main" xmlns="" val="35517998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3"/>
          <p:cNvSpPr>
            <a:spLocks noGrp="1"/>
          </p:cNvSpPr>
          <p:nvPr>
            <p:ph type="ftr" sz="quarter" idx="4294967295"/>
          </p:nvPr>
        </p:nvSpPr>
        <p:spPr>
          <a:xfrm>
            <a:off x="3024188" y="7170738"/>
            <a:ext cx="4032250" cy="269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900">
                <a:cs typeface="Arial" charset="0"/>
              </a:rPr>
              <a:t>David Everett--LRO Overview</a:t>
            </a:r>
          </a:p>
        </p:txBody>
      </p:sp>
      <p:sp>
        <p:nvSpPr>
          <p:cNvPr id="65539" name="Slide Number Placeholder 4"/>
          <p:cNvSpPr>
            <a:spLocks noGrp="1"/>
          </p:cNvSpPr>
          <p:nvPr>
            <p:ph type="sldNum" sz="quarter" idx="4294967295"/>
          </p:nvPr>
        </p:nvSpPr>
        <p:spPr>
          <a:xfrm>
            <a:off x="8462963" y="7132638"/>
            <a:ext cx="1196975"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fld id="{E82ADAD4-F013-C149-98F7-8572068464C4}" type="slidenum">
              <a:rPr lang="en-US" sz="900">
                <a:cs typeface="Arial" charset="0"/>
              </a:rPr>
              <a:pPr/>
              <a:t>26</a:t>
            </a:fld>
            <a:endParaRPr lang="en-US" sz="900">
              <a:cs typeface="Arial" charset="0"/>
            </a:endParaRPr>
          </a:p>
        </p:txBody>
      </p:sp>
      <p:sp>
        <p:nvSpPr>
          <p:cNvPr id="74757" name="Rectangle 3"/>
          <p:cNvSpPr>
            <a:spLocks noGrp="1" noChangeArrowheads="1"/>
          </p:cNvSpPr>
          <p:nvPr>
            <p:ph type="body" idx="1"/>
          </p:nvPr>
        </p:nvSpPr>
        <p:spPr>
          <a:xfrm>
            <a:off x="696913" y="427038"/>
            <a:ext cx="8905875" cy="992187"/>
          </a:xfrm>
        </p:spPr>
        <p:txBody>
          <a:bodyPr/>
          <a:lstStyle/>
          <a:p>
            <a:pPr marL="0" indent="0" eaLnBrk="1" hangingPunct="1">
              <a:lnSpc>
                <a:spcPct val="90000"/>
              </a:lnSpc>
              <a:buFontTx/>
              <a:buNone/>
            </a:pPr>
            <a:r>
              <a:rPr lang="en-US" sz="2800">
                <a:latin typeface="Times New Roman" charset="0"/>
                <a:cs typeface="Arial" charset="0"/>
              </a:rPr>
              <a:t>Lunar Prospector Neutron Spectrometer maps show small enhancements in hydrogen abundance in both polar regions</a:t>
            </a:r>
          </a:p>
          <a:p>
            <a:pPr marL="0" indent="0" eaLnBrk="1" hangingPunct="1">
              <a:lnSpc>
                <a:spcPct val="90000"/>
              </a:lnSpc>
            </a:pPr>
            <a:endParaRPr lang="en-US" sz="2200">
              <a:latin typeface="Times New Roman" charset="0"/>
              <a:cs typeface="Arial" charset="0"/>
            </a:endParaRPr>
          </a:p>
        </p:txBody>
      </p:sp>
      <p:pic>
        <p:nvPicPr>
          <p:cNvPr id="65541" name="Picture 4" descr="lunar-poles-new_copie_smal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82713" y="1493838"/>
            <a:ext cx="72802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Text Box 5"/>
          <p:cNvSpPr txBox="1">
            <a:spLocks noChangeArrowheads="1"/>
          </p:cNvSpPr>
          <p:nvPr/>
        </p:nvSpPr>
        <p:spPr bwMode="auto">
          <a:xfrm>
            <a:off x="8215313" y="5207000"/>
            <a:ext cx="1752600" cy="26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0783" tIns="50392" rIns="100783" bIns="50392">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100">
                <a:latin typeface="Verdana" charset="0"/>
                <a:cs typeface="Arial" charset="0"/>
              </a:rPr>
              <a:t>(Maurice et al, 2004)</a:t>
            </a:r>
          </a:p>
        </p:txBody>
      </p:sp>
      <p:sp>
        <p:nvSpPr>
          <p:cNvPr id="65543" name="Text Box 6"/>
          <p:cNvSpPr txBox="1">
            <a:spLocks noChangeArrowheads="1"/>
          </p:cNvSpPr>
          <p:nvPr/>
        </p:nvSpPr>
        <p:spPr bwMode="auto">
          <a:xfrm>
            <a:off x="671513" y="5456238"/>
            <a:ext cx="8737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a:solidFill>
                  <a:srgbClr val="000000"/>
                </a:solidFill>
                <a:cs typeface="Arial" charset="0"/>
              </a:rPr>
              <a:t>The weak neutron signal implies a the presence of small quantities of near-surface hydrogen mixed with soil, or the presence of abundant deep hydrogen at &gt; 1 meter depths; </a:t>
            </a:r>
            <a:r>
              <a:rPr lang="en-US">
                <a:solidFill>
                  <a:schemeClr val="tx1"/>
                </a:solidFill>
                <a:cs typeface="Arial" charset="0"/>
              </a:rPr>
              <a:t>1.5±0.8% H2O-equivalent hydrogen by weight </a:t>
            </a:r>
            <a:r>
              <a:rPr lang="en-US">
                <a:solidFill>
                  <a:schemeClr val="bg2"/>
                </a:solidFill>
                <a:cs typeface="Arial" charset="0"/>
              </a:rPr>
              <a:t>(Feldman et al. 2000, Lawrence et al. 2006)</a:t>
            </a:r>
            <a:r>
              <a:rPr lang="en-US">
                <a:solidFill>
                  <a:schemeClr val="tx1"/>
                </a:solidFill>
                <a:cs typeface="Arial" charset="0"/>
              </a:rPr>
              <a:t> </a:t>
            </a:r>
            <a:endParaRPr lang="en-US">
              <a:solidFill>
                <a:srgbClr val="000000"/>
              </a:solidFill>
              <a:cs typeface="Arial" charset="0"/>
            </a:endParaRPr>
          </a:p>
        </p:txBody>
      </p:sp>
    </p:spTree>
    <p:extLst>
      <p:ext uri="{BB962C8B-B14F-4D97-AF65-F5344CB8AC3E}">
        <p14:creationId xmlns:p14="http://schemas.microsoft.com/office/powerpoint/2010/main" xmlns="" val="2933710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0"/>
            <a:ext cx="8841845" cy="7559675"/>
          </a:xfrm>
          <a:prstGeom prst="rect">
            <a:avLst/>
          </a:prstGeom>
        </p:spPr>
      </p:pic>
    </p:spTree>
    <p:extLst>
      <p:ext uri="{BB962C8B-B14F-4D97-AF65-F5344CB8AC3E}">
        <p14:creationId xmlns:p14="http://schemas.microsoft.com/office/powerpoint/2010/main" xmlns="" val="619432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3"/>
          <p:cNvSpPr>
            <a:spLocks noGrp="1"/>
          </p:cNvSpPr>
          <p:nvPr>
            <p:ph type="ftr" sz="quarter" idx="4294967295"/>
          </p:nvPr>
        </p:nvSpPr>
        <p:spPr>
          <a:xfrm>
            <a:off x="3024188" y="7170738"/>
            <a:ext cx="4032250" cy="2698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900">
                <a:cs typeface="Arial" charset="0"/>
              </a:rPr>
              <a:t>David Everett--LRO Overview</a:t>
            </a:r>
          </a:p>
        </p:txBody>
      </p:sp>
      <p:sp>
        <p:nvSpPr>
          <p:cNvPr id="66563" name="Slide Number Placeholder 4"/>
          <p:cNvSpPr>
            <a:spLocks noGrp="1"/>
          </p:cNvSpPr>
          <p:nvPr>
            <p:ph type="sldNum" sz="quarter" idx="4294967295"/>
          </p:nvPr>
        </p:nvSpPr>
        <p:spPr>
          <a:xfrm>
            <a:off x="8462963" y="7132638"/>
            <a:ext cx="1196975"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fld id="{54DEACE5-883D-8A4F-A4B9-29783700B384}" type="slidenum">
              <a:rPr lang="en-US" sz="900">
                <a:cs typeface="Arial" charset="0"/>
              </a:rPr>
              <a:pPr/>
              <a:t>28</a:t>
            </a:fld>
            <a:endParaRPr lang="en-US" sz="900">
              <a:cs typeface="Arial" charset="0"/>
            </a:endParaRPr>
          </a:p>
        </p:txBody>
      </p:sp>
      <p:sp>
        <p:nvSpPr>
          <p:cNvPr id="66564" name="Rectangle 3"/>
          <p:cNvSpPr>
            <a:spLocks noGrp="1" noChangeArrowheads="1"/>
          </p:cNvSpPr>
          <p:nvPr>
            <p:ph type="body" idx="1"/>
          </p:nvPr>
        </p:nvSpPr>
        <p:spPr>
          <a:xfrm>
            <a:off x="671513" y="884238"/>
            <a:ext cx="8905875" cy="838200"/>
          </a:xfrm>
        </p:spPr>
        <p:txBody>
          <a:bodyPr/>
          <a:lstStyle/>
          <a:p>
            <a:pPr marL="0" indent="0" eaLnBrk="1" hangingPunct="1">
              <a:lnSpc>
                <a:spcPct val="80000"/>
              </a:lnSpc>
              <a:buFontTx/>
              <a:buNone/>
            </a:pPr>
            <a:r>
              <a:rPr lang="en-US" sz="2800">
                <a:latin typeface="Times New Roman" charset="0"/>
                <a:cs typeface="Arial" charset="0"/>
              </a:rPr>
              <a:t>The locations of polar hydrogen enhancements are associated with the locations of suspected cold traps</a:t>
            </a:r>
          </a:p>
        </p:txBody>
      </p:sp>
      <p:sp>
        <p:nvSpPr>
          <p:cNvPr id="66565" name="Text Box 4"/>
          <p:cNvSpPr txBox="1">
            <a:spLocks noChangeArrowheads="1"/>
          </p:cNvSpPr>
          <p:nvPr/>
        </p:nvSpPr>
        <p:spPr bwMode="auto">
          <a:xfrm>
            <a:off x="0" y="5761038"/>
            <a:ext cx="100806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lstStyle>
            <a:lvl1pPr marL="382588" indent="-382588">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buFontTx/>
              <a:buChar char="•"/>
            </a:pPr>
            <a:r>
              <a:rPr lang="en-US">
                <a:solidFill>
                  <a:schemeClr val="tx2"/>
                </a:solidFill>
                <a:latin typeface="Arial" charset="0"/>
                <a:cs typeface="Arial" charset="0"/>
              </a:rPr>
              <a:t>Not all suspected cold traps are associated with enhanced hydrogen</a:t>
            </a:r>
          </a:p>
          <a:p>
            <a:pPr>
              <a:buFontTx/>
              <a:buChar char="•"/>
            </a:pPr>
            <a:r>
              <a:rPr lang="en-US">
                <a:solidFill>
                  <a:schemeClr val="tx2"/>
                </a:solidFill>
                <a:latin typeface="Arial" charset="0"/>
                <a:cs typeface="Arial" charset="0"/>
              </a:rPr>
              <a:t>Aside from permanent shade, the most important parameter for lunar ice stability is the flux of indirect solar radiation and direct thermal radiation</a:t>
            </a:r>
          </a:p>
        </p:txBody>
      </p:sp>
      <p:pic>
        <p:nvPicPr>
          <p:cNvPr id="66566" name="Picture 5" descr="north_pole_overla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184400"/>
            <a:ext cx="4876800" cy="303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6"/>
          <p:cNvSpPr txBox="1">
            <a:spLocks noChangeArrowheads="1"/>
          </p:cNvSpPr>
          <p:nvPr/>
        </p:nvSpPr>
        <p:spPr bwMode="auto">
          <a:xfrm>
            <a:off x="0" y="1847850"/>
            <a:ext cx="487203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83" tIns="50392" rIns="100783" bIns="50392">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lgn="ctr"/>
            <a:r>
              <a:rPr lang="en-US" sz="1500">
                <a:solidFill>
                  <a:schemeClr val="tx1"/>
                </a:solidFill>
                <a:latin typeface="Arial" charset="0"/>
                <a:cs typeface="Arial" charset="0"/>
              </a:rPr>
              <a:t>North Pole</a:t>
            </a:r>
          </a:p>
        </p:txBody>
      </p:sp>
      <p:sp>
        <p:nvSpPr>
          <p:cNvPr id="81929" name="Text Box 7"/>
          <p:cNvSpPr txBox="1">
            <a:spLocks noChangeArrowheads="1"/>
          </p:cNvSpPr>
          <p:nvPr/>
        </p:nvSpPr>
        <p:spPr bwMode="auto">
          <a:xfrm>
            <a:off x="5376863" y="1847850"/>
            <a:ext cx="4116387" cy="336550"/>
          </a:xfrm>
          <a:prstGeom prst="rect">
            <a:avLst/>
          </a:prstGeom>
          <a:noFill/>
          <a:ln w="9525">
            <a:noFill/>
            <a:miter lim="800000"/>
            <a:headEnd/>
            <a:tailEnd/>
          </a:ln>
        </p:spPr>
        <p:txBody>
          <a:bodyPr lIns="100783" tIns="50392" rIns="100783" bIns="50392">
            <a:spAutoFit/>
          </a:bodyPr>
          <a:lstStyle/>
          <a:p>
            <a:pPr algn="ctr">
              <a:defRPr/>
            </a:pPr>
            <a:r>
              <a:rPr lang="en-US" sz="1500" dirty="0">
                <a:solidFill>
                  <a:schemeClr val="accent4"/>
                </a:solidFill>
                <a:latin typeface="Arial" charset="0"/>
                <a:ea typeface="+mn-ea"/>
                <a:cs typeface="+mn-cs"/>
              </a:rPr>
              <a:t>South Pole</a:t>
            </a:r>
          </a:p>
        </p:txBody>
      </p:sp>
      <p:grpSp>
        <p:nvGrpSpPr>
          <p:cNvPr id="66569" name="Group 8"/>
          <p:cNvGrpSpPr>
            <a:grpSpLocks/>
          </p:cNvGrpSpPr>
          <p:nvPr/>
        </p:nvGrpSpPr>
        <p:grpSpPr bwMode="auto">
          <a:xfrm>
            <a:off x="5376863" y="2198688"/>
            <a:ext cx="4116387" cy="3495675"/>
            <a:chOff x="2976" y="1310"/>
            <a:chExt cx="2544" cy="2163"/>
          </a:xfrm>
        </p:grpSpPr>
        <p:pic>
          <p:nvPicPr>
            <p:cNvPr id="66570" name="Picture 9" descr="south_pole_overla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6" y="1310"/>
              <a:ext cx="2544"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1" name="Line 10"/>
            <p:cNvSpPr>
              <a:spLocks noChangeShapeType="1"/>
            </p:cNvSpPr>
            <p:nvPr/>
          </p:nvSpPr>
          <p:spPr bwMode="auto">
            <a:xfrm flipH="1">
              <a:off x="3504" y="1466"/>
              <a:ext cx="384" cy="336"/>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2" name="Text Box 11"/>
            <p:cNvSpPr txBox="1">
              <a:spLocks noChangeArrowheads="1"/>
            </p:cNvSpPr>
            <p:nvPr/>
          </p:nvSpPr>
          <p:spPr bwMode="auto">
            <a:xfrm>
              <a:off x="3888" y="1352"/>
              <a:ext cx="597"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b="1">
                  <a:latin typeface="Verdana" charset="0"/>
                  <a:cs typeface="Arial" charset="0"/>
                </a:rPr>
                <a:t>Cabeus</a:t>
              </a:r>
            </a:p>
          </p:txBody>
        </p:sp>
        <p:sp>
          <p:nvSpPr>
            <p:cNvPr id="66573" name="Line 12"/>
            <p:cNvSpPr>
              <a:spLocks noChangeShapeType="1"/>
            </p:cNvSpPr>
            <p:nvPr/>
          </p:nvSpPr>
          <p:spPr bwMode="auto">
            <a:xfrm flipH="1">
              <a:off x="4560" y="1946"/>
              <a:ext cx="288" cy="288"/>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4" name="Text Box 13"/>
            <p:cNvSpPr txBox="1">
              <a:spLocks noChangeArrowheads="1"/>
            </p:cNvSpPr>
            <p:nvPr/>
          </p:nvSpPr>
          <p:spPr bwMode="auto">
            <a:xfrm>
              <a:off x="4848" y="1784"/>
              <a:ext cx="295"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b="1">
                  <a:latin typeface="Verdana" charset="0"/>
                  <a:cs typeface="Arial" charset="0"/>
                </a:rPr>
                <a:t>U1</a:t>
              </a:r>
            </a:p>
          </p:txBody>
        </p:sp>
        <p:sp>
          <p:nvSpPr>
            <p:cNvPr id="66575" name="Line 14"/>
            <p:cNvSpPr>
              <a:spLocks noChangeShapeType="1"/>
            </p:cNvSpPr>
            <p:nvPr/>
          </p:nvSpPr>
          <p:spPr bwMode="auto">
            <a:xfrm flipH="1" flipV="1">
              <a:off x="4272" y="2714"/>
              <a:ext cx="288" cy="576"/>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6576" name="Text Box 15"/>
            <p:cNvSpPr txBox="1">
              <a:spLocks noChangeArrowheads="1"/>
            </p:cNvSpPr>
            <p:nvPr/>
          </p:nvSpPr>
          <p:spPr bwMode="auto">
            <a:xfrm>
              <a:off x="4561" y="3273"/>
              <a:ext cx="852"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b="1">
                  <a:solidFill>
                    <a:schemeClr val="tx2"/>
                  </a:solidFill>
                  <a:latin typeface="Verdana" charset="0"/>
                  <a:cs typeface="Arial" charset="0"/>
                </a:rPr>
                <a:t>Shackelton</a:t>
              </a:r>
            </a:p>
          </p:txBody>
        </p:sp>
      </p:grpSp>
    </p:spTree>
    <p:extLst>
      <p:ext uri="{BB962C8B-B14F-4D97-AF65-F5344CB8AC3E}">
        <p14:creationId xmlns:p14="http://schemas.microsoft.com/office/powerpoint/2010/main" xmlns="" val="1639807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a:ea typeface="+mj-ea"/>
            </a:endParaRPr>
          </a:p>
        </p:txBody>
      </p:sp>
      <p:sp>
        <p:nvSpPr>
          <p:cNvPr id="68611" name="Rectangle 3"/>
          <p:cNvSpPr>
            <a:spLocks noGrp="1" noChangeArrowheads="1"/>
          </p:cNvSpPr>
          <p:nvPr>
            <p:ph type="body" idx="1"/>
          </p:nvPr>
        </p:nvSpPr>
        <p:spPr/>
        <p:txBody>
          <a:bodyPr/>
          <a:lstStyle/>
          <a:p>
            <a:pPr eaLnBrk="1" hangingPunct="1"/>
            <a:endParaRPr lang="en-US">
              <a:latin typeface="Comic Sans MS" charset="0"/>
              <a:cs typeface="Arial" charset="0"/>
            </a:endParaRPr>
          </a:p>
        </p:txBody>
      </p:sp>
      <p:pic>
        <p:nvPicPr>
          <p:cNvPr id="68612" name="Picture 5" descr="vasavada_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80625" cy="755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09327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39775" y="274638"/>
            <a:ext cx="8604250" cy="1219200"/>
          </a:xfrm>
        </p:spPr>
        <p:txBody>
          <a:bodyPr/>
          <a:lstStyle/>
          <a:p>
            <a:pPr eaLnBrk="1" hangingPunct="1"/>
            <a:r>
              <a:rPr lang="en-US">
                <a:latin typeface="Times New Roman" charset="0"/>
                <a:cs typeface="HG Mincho Light J;MS Gothic;HG " charset="0"/>
              </a:rPr>
              <a:t>Water Delivery to the Moon</a:t>
            </a:r>
          </a:p>
        </p:txBody>
      </p:sp>
      <p:sp>
        <p:nvSpPr>
          <p:cNvPr id="57347" name="Rectangle 3"/>
          <p:cNvSpPr>
            <a:spLocks noGrp="1" noChangeArrowheads="1"/>
          </p:cNvSpPr>
          <p:nvPr>
            <p:ph type="body" idx="1"/>
          </p:nvPr>
        </p:nvSpPr>
        <p:spPr>
          <a:xfrm>
            <a:off x="849312" y="1798637"/>
            <a:ext cx="8839200" cy="3703638"/>
          </a:xfrm>
        </p:spPr>
        <p:txBody>
          <a:bodyPr/>
          <a:lstStyle/>
          <a:p>
            <a:pPr marL="0" indent="0" eaLnBrk="1" hangingPunct="1">
              <a:lnSpc>
                <a:spcPct val="90000"/>
              </a:lnSpc>
              <a:buFont typeface="StarSymbol" charset="0"/>
              <a:buNone/>
            </a:pPr>
            <a:r>
              <a:rPr lang="en-US" sz="2900" dirty="0" smtClean="0">
                <a:latin typeface="Times New Roman" charset="0"/>
                <a:cs typeface="HG Mincho Light J;MS Gothic;HG " charset="0"/>
              </a:rPr>
              <a:t>Water delivery over </a:t>
            </a:r>
            <a:r>
              <a:rPr lang="en-US" sz="2900" dirty="0">
                <a:latin typeface="Times New Roman" charset="0"/>
                <a:cs typeface="HG Mincho Light J;MS Gothic;HG " charset="0"/>
              </a:rPr>
              <a:t>the age of the Solar System, before any loss processes take place </a:t>
            </a:r>
            <a:r>
              <a:rPr lang="en-US" sz="2900" dirty="0">
                <a:solidFill>
                  <a:schemeClr val="bg2"/>
                </a:solidFill>
                <a:latin typeface="Times New Roman" charset="0"/>
                <a:cs typeface="HG Mincho Light J;MS Gothic;HG " charset="0"/>
              </a:rPr>
              <a:t>(from Moses et al., 1999)</a:t>
            </a:r>
            <a:r>
              <a:rPr lang="en-US" sz="2900" dirty="0">
                <a:latin typeface="Times New Roman" charset="0"/>
                <a:cs typeface="HG Mincho Light J;MS Gothic;HG " charset="0"/>
              </a:rPr>
              <a:t/>
            </a:r>
            <a:br>
              <a:rPr lang="en-US" sz="2900" dirty="0">
                <a:latin typeface="Times New Roman" charset="0"/>
                <a:cs typeface="HG Mincho Light J;MS Gothic;HG " charset="0"/>
              </a:rPr>
            </a:br>
            <a:r>
              <a:rPr lang="en-US" sz="2900" dirty="0">
                <a:latin typeface="Times New Roman" charset="0"/>
                <a:cs typeface="HG Mincho Light J;MS Gothic;HG " charset="0"/>
              </a:rPr>
              <a:t> </a:t>
            </a:r>
            <a:endParaRPr lang="en-US" sz="2800" dirty="0" smtClean="0">
              <a:latin typeface="Times New Roman" charset="0"/>
              <a:cs typeface="HG Mincho Light J;MS Gothic;HG " charset="0"/>
            </a:endParaRPr>
          </a:p>
          <a:p>
            <a:pPr marL="0" indent="0" eaLnBrk="1" hangingPunct="1">
              <a:lnSpc>
                <a:spcPct val="90000"/>
              </a:lnSpc>
              <a:buFont typeface="StarSymbol" charset="0"/>
              <a:buNone/>
            </a:pPr>
            <a:r>
              <a:rPr lang="en-US" sz="2800" u="sng" dirty="0" smtClean="0">
                <a:latin typeface="Times New Roman" charset="0"/>
                <a:ea typeface="HG Mincho Light J;MS Gothic;HG " charset="0"/>
                <a:cs typeface="HG Mincho Light J;MS Gothic;HG " charset="0"/>
              </a:rPr>
              <a:t>Source</a:t>
            </a:r>
            <a:r>
              <a:rPr lang="en-US" sz="2800" dirty="0">
                <a:latin typeface="Times New Roman" charset="0"/>
                <a:ea typeface="HG Mincho Light J;MS Gothic;HG " charset="0"/>
                <a:cs typeface="HG Mincho Light J;MS Gothic;HG " charset="0"/>
              </a:rPr>
              <a:t>						</a:t>
            </a:r>
            <a:r>
              <a:rPr lang="en-US" sz="2800" dirty="0" smtClean="0">
                <a:latin typeface="Times New Roman" charset="0"/>
                <a:ea typeface="HG Mincho Light J;MS Gothic;HG " charset="0"/>
                <a:cs typeface="HG Mincho Light J;MS Gothic;HG " charset="0"/>
              </a:rPr>
              <a:t>		</a:t>
            </a:r>
            <a:r>
              <a:rPr lang="en-US" sz="2800" u="sng" dirty="0" smtClean="0">
                <a:latin typeface="Times New Roman" charset="0"/>
                <a:ea typeface="HG Mincho Light J;MS Gothic;HG " charset="0"/>
                <a:cs typeface="HG Mincho Light J;MS Gothic;HG " charset="0"/>
              </a:rPr>
              <a:t>Amount </a:t>
            </a:r>
            <a:r>
              <a:rPr lang="en-US" sz="2800" u="sng" dirty="0">
                <a:latin typeface="Times New Roman" charset="0"/>
                <a:ea typeface="HG Mincho Light J;MS Gothic;HG " charset="0"/>
                <a:cs typeface="HG Mincho Light J;MS Gothic;HG " charset="0"/>
              </a:rPr>
              <a:t>Delivered to Surface</a:t>
            </a:r>
            <a:r>
              <a:rPr lang="en-US" sz="2800" dirty="0">
                <a:latin typeface="Times New Roman" charset="0"/>
                <a:ea typeface="HG Mincho Light J;MS Gothic;HG " charset="0"/>
                <a:cs typeface="HG Mincho Light J;MS Gothic;HG " charset="0"/>
              </a:rPr>
              <a:t/>
            </a:r>
            <a:br>
              <a:rPr lang="en-US" sz="2800" dirty="0">
                <a:latin typeface="Times New Roman" charset="0"/>
                <a:ea typeface="HG Mincho Light J;MS Gothic;HG " charset="0"/>
                <a:cs typeface="HG Mincho Light J;MS Gothic;HG " charset="0"/>
              </a:rPr>
            </a:br>
            <a:r>
              <a:rPr lang="en-US" sz="2800" dirty="0">
                <a:latin typeface="Times New Roman" charset="0"/>
                <a:ea typeface="HG Mincho Light J;MS Gothic;HG " charset="0"/>
                <a:cs typeface="HG Mincho Light J;MS Gothic;HG " charset="0"/>
              </a:rPr>
              <a:t>Interplanetary Dust </a:t>
            </a:r>
            <a:r>
              <a:rPr lang="en-US" sz="2800" dirty="0" smtClean="0">
                <a:latin typeface="Times New Roman" charset="0"/>
                <a:ea typeface="HG Mincho Light J;MS Gothic;HG " charset="0"/>
                <a:cs typeface="HG Mincho Light J;MS Gothic;HG " charset="0"/>
              </a:rPr>
              <a:t>Particles</a:t>
            </a:r>
            <a:r>
              <a:rPr lang="en-US" sz="2800" dirty="0">
                <a:latin typeface="Times New Roman" charset="0"/>
                <a:ea typeface="HG Mincho Light J;MS Gothic;HG " charset="0"/>
                <a:cs typeface="HG Mincho Light J;MS Gothic;HG " charset="0"/>
              </a:rPr>
              <a:t>		3 to 60 x 10</a:t>
            </a:r>
            <a:r>
              <a:rPr lang="en-US" sz="2800" baseline="30000" dirty="0">
                <a:latin typeface="Times New Roman" charset="0"/>
                <a:ea typeface="HG Mincho Light J;MS Gothic;HG " charset="0"/>
                <a:cs typeface="HG Mincho Light J;MS Gothic;HG " charset="0"/>
              </a:rPr>
              <a:t>13</a:t>
            </a:r>
            <a:r>
              <a:rPr lang="en-US" sz="2800" dirty="0">
                <a:latin typeface="Times New Roman" charset="0"/>
                <a:ea typeface="HG Mincho Light J;MS Gothic;HG " charset="0"/>
                <a:cs typeface="HG Mincho Light J;MS Gothic;HG " charset="0"/>
              </a:rPr>
              <a:t> kg</a:t>
            </a:r>
            <a:br>
              <a:rPr lang="en-US" sz="2800" dirty="0">
                <a:latin typeface="Times New Roman" charset="0"/>
                <a:ea typeface="HG Mincho Light J;MS Gothic;HG " charset="0"/>
                <a:cs typeface="HG Mincho Light J;MS Gothic;HG " charset="0"/>
              </a:rPr>
            </a:br>
            <a:r>
              <a:rPr lang="en-US" sz="2800" dirty="0">
                <a:latin typeface="Times New Roman" charset="0"/>
                <a:ea typeface="HG Mincho Light J;MS Gothic;HG " charset="0"/>
                <a:cs typeface="HG Mincho Light J;MS Gothic;HG " charset="0"/>
              </a:rPr>
              <a:t>Meteoroids and Asteroids	</a:t>
            </a:r>
            <a:r>
              <a:rPr lang="en-US" sz="2800" dirty="0" smtClean="0">
                <a:latin typeface="Times New Roman" charset="0"/>
                <a:ea typeface="HG Mincho Light J;MS Gothic;HG " charset="0"/>
                <a:cs typeface="HG Mincho Light J;MS Gothic;HG " charset="0"/>
              </a:rPr>
              <a:t>	0.4 </a:t>
            </a:r>
            <a:r>
              <a:rPr lang="en-US" sz="2800" dirty="0">
                <a:latin typeface="Times New Roman" charset="0"/>
                <a:ea typeface="HG Mincho Light J;MS Gothic;HG " charset="0"/>
                <a:cs typeface="HG Mincho Light J;MS Gothic;HG " charset="0"/>
              </a:rPr>
              <a:t>to 20 x 10</a:t>
            </a:r>
            <a:r>
              <a:rPr lang="en-US" sz="2800" baseline="30000" dirty="0">
                <a:latin typeface="Times New Roman" charset="0"/>
                <a:ea typeface="HG Mincho Light J;MS Gothic;HG " charset="0"/>
                <a:cs typeface="HG Mincho Light J;MS Gothic;HG " charset="0"/>
              </a:rPr>
              <a:t>13</a:t>
            </a:r>
            <a:r>
              <a:rPr lang="en-US" sz="2800" dirty="0">
                <a:latin typeface="Times New Roman" charset="0"/>
                <a:ea typeface="HG Mincho Light J;MS Gothic;HG " charset="0"/>
                <a:cs typeface="HG Mincho Light J;MS Gothic;HG " charset="0"/>
              </a:rPr>
              <a:t> kg</a:t>
            </a:r>
            <a:br>
              <a:rPr lang="en-US" sz="2800" dirty="0">
                <a:latin typeface="Times New Roman" charset="0"/>
                <a:ea typeface="HG Mincho Light J;MS Gothic;HG " charset="0"/>
                <a:cs typeface="HG Mincho Light J;MS Gothic;HG " charset="0"/>
              </a:rPr>
            </a:br>
            <a:r>
              <a:rPr lang="en-US" sz="2800" dirty="0">
                <a:latin typeface="Times New Roman" charset="0"/>
                <a:ea typeface="HG Mincho Light J;MS Gothic;HG " charset="0"/>
                <a:cs typeface="HG Mincho Light J;MS Gothic;HG " charset="0"/>
              </a:rPr>
              <a:t>Jupiter-family Comets		</a:t>
            </a:r>
            <a:r>
              <a:rPr lang="en-US" sz="2800" dirty="0" smtClean="0">
                <a:latin typeface="Times New Roman" charset="0"/>
                <a:ea typeface="HG Mincho Light J;MS Gothic;HG " charset="0"/>
                <a:cs typeface="HG Mincho Light J;MS Gothic;HG " charset="0"/>
              </a:rPr>
              <a:t>		0.1 </a:t>
            </a:r>
            <a:r>
              <a:rPr lang="en-US" sz="2800" dirty="0">
                <a:latin typeface="Times New Roman" charset="0"/>
                <a:ea typeface="HG Mincho Light J;MS Gothic;HG " charset="0"/>
                <a:cs typeface="HG Mincho Light J;MS Gothic;HG " charset="0"/>
              </a:rPr>
              <a:t>to 200 x 10</a:t>
            </a:r>
            <a:r>
              <a:rPr lang="en-US" sz="2800" baseline="30000" dirty="0">
                <a:latin typeface="Times New Roman" charset="0"/>
                <a:ea typeface="HG Mincho Light J;MS Gothic;HG " charset="0"/>
                <a:cs typeface="HG Mincho Light J;MS Gothic;HG " charset="0"/>
              </a:rPr>
              <a:t>13</a:t>
            </a:r>
            <a:r>
              <a:rPr lang="en-US" sz="2800" dirty="0">
                <a:latin typeface="Times New Roman" charset="0"/>
                <a:ea typeface="HG Mincho Light J;MS Gothic;HG " charset="0"/>
                <a:cs typeface="HG Mincho Light J;MS Gothic;HG " charset="0"/>
              </a:rPr>
              <a:t> kg</a:t>
            </a:r>
            <a:br>
              <a:rPr lang="en-US" sz="2800" dirty="0">
                <a:latin typeface="Times New Roman" charset="0"/>
                <a:ea typeface="HG Mincho Light J;MS Gothic;HG " charset="0"/>
                <a:cs typeface="HG Mincho Light J;MS Gothic;HG " charset="0"/>
              </a:rPr>
            </a:br>
            <a:r>
              <a:rPr lang="en-US" sz="2800" dirty="0">
                <a:latin typeface="Times New Roman" charset="0"/>
                <a:ea typeface="HG Mincho Light J;MS Gothic;HG " charset="0"/>
                <a:cs typeface="HG Mincho Light J;MS Gothic;HG " charset="0"/>
              </a:rPr>
              <a:t>Halley-type Comets		</a:t>
            </a:r>
            <a:r>
              <a:rPr lang="en-US" sz="2800" dirty="0" smtClean="0">
                <a:latin typeface="Times New Roman" charset="0"/>
                <a:ea typeface="HG Mincho Light J;MS Gothic;HG " charset="0"/>
                <a:cs typeface="HG Mincho Light J;MS Gothic;HG " charset="0"/>
              </a:rPr>
              <a:t>		0.2 </a:t>
            </a:r>
            <a:r>
              <a:rPr lang="en-US" sz="2800" dirty="0">
                <a:latin typeface="Times New Roman" charset="0"/>
                <a:ea typeface="HG Mincho Light J;MS Gothic;HG " charset="0"/>
                <a:cs typeface="HG Mincho Light J;MS Gothic;HG " charset="0"/>
              </a:rPr>
              <a:t>to 200 x 10</a:t>
            </a:r>
            <a:r>
              <a:rPr lang="en-US" sz="2800" baseline="30000" dirty="0">
                <a:latin typeface="Times New Roman" charset="0"/>
                <a:ea typeface="HG Mincho Light J;MS Gothic;HG " charset="0"/>
                <a:cs typeface="HG Mincho Light J;MS Gothic;HG " charset="0"/>
              </a:rPr>
              <a:t>13</a:t>
            </a:r>
            <a:r>
              <a:rPr lang="en-US" sz="2800" dirty="0">
                <a:latin typeface="Times New Roman" charset="0"/>
                <a:ea typeface="HG Mincho Light J;MS Gothic;HG " charset="0"/>
                <a:cs typeface="HG Mincho Light J;MS Gothic;HG " charset="0"/>
              </a:rPr>
              <a:t> </a:t>
            </a:r>
            <a:r>
              <a:rPr lang="en-US" sz="2800" dirty="0" smtClean="0">
                <a:latin typeface="Times New Roman" charset="0"/>
                <a:ea typeface="HG Mincho Light J;MS Gothic;HG " charset="0"/>
                <a:cs typeface="HG Mincho Light J;MS Gothic;HG " charset="0"/>
              </a:rPr>
              <a:t>kg</a:t>
            </a:r>
            <a:br>
              <a:rPr lang="en-US" sz="2800" dirty="0" smtClean="0">
                <a:latin typeface="Times New Roman" charset="0"/>
                <a:ea typeface="HG Mincho Light J;MS Gothic;HG " charset="0"/>
                <a:cs typeface="HG Mincho Light J;MS Gothic;HG " charset="0"/>
              </a:rPr>
            </a:br>
            <a:r>
              <a:rPr lang="en-US" sz="2800" dirty="0" smtClean="0">
                <a:latin typeface="Times New Roman" charset="0"/>
                <a:ea typeface="HG Mincho Light J;MS Gothic;HG " charset="0"/>
                <a:cs typeface="HG Mincho Light J;MS Gothic;HG " charset="0"/>
              </a:rPr>
              <a:t>Main </a:t>
            </a:r>
            <a:r>
              <a:rPr lang="en-US" sz="2800" dirty="0">
                <a:latin typeface="Times New Roman" charset="0"/>
                <a:ea typeface="HG Mincho Light J;MS Gothic;HG " charset="0"/>
                <a:cs typeface="HG Mincho Light J;MS Gothic;HG " charset="0"/>
              </a:rPr>
              <a:t>Belt Comets			</a:t>
            </a:r>
            <a:r>
              <a:rPr lang="en-US" sz="2800" dirty="0" smtClean="0">
                <a:latin typeface="Times New Roman" charset="0"/>
                <a:ea typeface="HG Mincho Light J;MS Gothic;HG " charset="0"/>
                <a:cs typeface="HG Mincho Light J;MS Gothic;HG " charset="0"/>
              </a:rPr>
              <a:t>		? </a:t>
            </a:r>
            <a:r>
              <a:rPr lang="en-US" sz="2800" dirty="0">
                <a:latin typeface="Times New Roman" charset="0"/>
                <a:ea typeface="HG Mincho Light J;MS Gothic;HG " charset="0"/>
                <a:cs typeface="HG Mincho Light J;MS Gothic;HG " charset="0"/>
              </a:rPr>
              <a:t>(potentially very large</a:t>
            </a:r>
            <a:r>
              <a:rPr lang="en-US" sz="2800" dirty="0" smtClean="0">
                <a:latin typeface="Times New Roman" charset="0"/>
                <a:ea typeface="HG Mincho Light J;MS Gothic;HG " charset="0"/>
                <a:cs typeface="HG Mincho Light J;MS Gothic;HG " charset="0"/>
              </a:rPr>
              <a:t>)</a:t>
            </a:r>
            <a:endParaRPr lang="en-US" sz="2800" dirty="0">
              <a:latin typeface="Times New Roman" charset="0"/>
              <a:ea typeface="HG Mincho Light J;MS Gothic;HG " charset="0"/>
              <a:cs typeface="HG Mincho Light J;MS Gothic;HG " charset="0"/>
            </a:endParaRPr>
          </a:p>
        </p:txBody>
      </p:sp>
    </p:spTree>
    <p:extLst>
      <p:ext uri="{BB962C8B-B14F-4D97-AF65-F5344CB8AC3E}">
        <p14:creationId xmlns:p14="http://schemas.microsoft.com/office/powerpoint/2010/main" xmlns="" val="1395185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charset="0"/>
                <a:cs typeface="Arial" charset="0"/>
              </a:rPr>
              <a:t>No radar evidence for the Moon</a:t>
            </a:r>
          </a:p>
        </p:txBody>
      </p:sp>
      <p:pic>
        <p:nvPicPr>
          <p:cNvPr id="69635" name="Content Placeholder 3" descr="04.10.04.campbell.2.jpg"/>
          <p:cNvPicPr>
            <a:picLocks noGrp="1" noChangeAspect="1"/>
          </p:cNvPicPr>
          <p:nvPr>
            <p:ph idx="1"/>
          </p:nvPr>
        </p:nvPicPr>
        <p:blipFill>
          <a:blip r:embed="rId2">
            <a:extLst>
              <a:ext uri="{28A0092B-C50C-407E-A947-70E740481C1C}">
                <a14:useLocalDpi xmlns:a14="http://schemas.microsoft.com/office/drawing/2010/main" xmlns="" val="0"/>
              </a:ext>
            </a:extLst>
          </a:blip>
          <a:srcRect l="-2840" r="-2840"/>
          <a:stretch>
            <a:fillRect/>
          </a:stretch>
        </p:blipFill>
        <p:spPr>
          <a:xfrm>
            <a:off x="27683" y="1570037"/>
            <a:ext cx="10194229" cy="5638800"/>
          </a:xfrm>
        </p:spPr>
      </p:pic>
    </p:spTree>
    <p:extLst>
      <p:ext uri="{BB962C8B-B14F-4D97-AF65-F5344CB8AC3E}">
        <p14:creationId xmlns:p14="http://schemas.microsoft.com/office/powerpoint/2010/main" xmlns="" val="1847387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431341main_CPR map North pole.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131888" y="1036638"/>
            <a:ext cx="7494588" cy="599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TextBox 4"/>
          <p:cNvSpPr txBox="1">
            <a:spLocks noChangeArrowheads="1"/>
          </p:cNvSpPr>
          <p:nvPr/>
        </p:nvSpPr>
        <p:spPr bwMode="auto">
          <a:xfrm>
            <a:off x="6030913" y="1043127"/>
            <a:ext cx="3886200" cy="637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dirty="0">
                <a:solidFill>
                  <a:srgbClr val="000000"/>
                </a:solidFill>
              </a:rPr>
              <a:t>Mini-SAR map of the Circular Polarization Ratio (CPR) of the </a:t>
            </a:r>
            <a:r>
              <a:rPr lang="en-US" dirty="0" smtClean="0">
                <a:solidFill>
                  <a:srgbClr val="000000"/>
                </a:solidFill>
              </a:rPr>
              <a:t>North Pole.</a:t>
            </a:r>
            <a:endParaRPr lang="en-US" dirty="0">
              <a:solidFill>
                <a:srgbClr val="000000"/>
              </a:solidFill>
            </a:endParaRPr>
          </a:p>
          <a:p>
            <a:endParaRPr lang="en-US" dirty="0" smtClean="0">
              <a:solidFill>
                <a:srgbClr val="000000"/>
              </a:solidFill>
            </a:endParaRPr>
          </a:p>
          <a:p>
            <a:r>
              <a:rPr lang="en-US" dirty="0" smtClean="0">
                <a:solidFill>
                  <a:srgbClr val="000000"/>
                </a:solidFill>
              </a:rPr>
              <a:t>Fresh</a:t>
            </a:r>
            <a:r>
              <a:rPr lang="en-US" dirty="0">
                <a:solidFill>
                  <a:srgbClr val="000000"/>
                </a:solidFill>
              </a:rPr>
              <a:t>, </a:t>
            </a:r>
            <a:r>
              <a:rPr lang="en-US" dirty="0" smtClean="0">
                <a:solidFill>
                  <a:srgbClr val="000000"/>
                </a:solidFill>
              </a:rPr>
              <a:t>“normal” </a:t>
            </a:r>
            <a:r>
              <a:rPr lang="en-US" dirty="0">
                <a:solidFill>
                  <a:srgbClr val="000000"/>
                </a:solidFill>
              </a:rPr>
              <a:t>craters </a:t>
            </a:r>
            <a:r>
              <a:rPr lang="en-US" dirty="0">
                <a:solidFill>
                  <a:srgbClr val="FF0000"/>
                </a:solidFill>
              </a:rPr>
              <a:t>(red circles</a:t>
            </a:r>
            <a:r>
              <a:rPr lang="en-US" dirty="0" smtClean="0">
                <a:solidFill>
                  <a:srgbClr val="FF0000"/>
                </a:solidFill>
              </a:rPr>
              <a:t>)</a:t>
            </a:r>
            <a:r>
              <a:rPr lang="en-US" dirty="0" smtClean="0">
                <a:solidFill>
                  <a:srgbClr val="000000"/>
                </a:solidFill>
              </a:rPr>
              <a:t>: high CPR </a:t>
            </a:r>
            <a:r>
              <a:rPr lang="en-US" dirty="0">
                <a:solidFill>
                  <a:srgbClr val="000000"/>
                </a:solidFill>
              </a:rPr>
              <a:t>inside and outside their rims</a:t>
            </a:r>
            <a:r>
              <a:rPr lang="en-US" dirty="0" smtClean="0">
                <a:solidFill>
                  <a:srgbClr val="000000"/>
                </a:solidFill>
              </a:rPr>
              <a:t>.</a:t>
            </a:r>
          </a:p>
          <a:p>
            <a:endParaRPr lang="en-US" dirty="0" smtClean="0">
              <a:solidFill>
                <a:srgbClr val="000000"/>
              </a:solidFill>
            </a:endParaRPr>
          </a:p>
          <a:p>
            <a:r>
              <a:rPr lang="en-US" dirty="0" smtClean="0">
                <a:solidFill>
                  <a:srgbClr val="000000"/>
                </a:solidFill>
              </a:rPr>
              <a:t>The </a:t>
            </a:r>
            <a:r>
              <a:rPr lang="en-US" dirty="0">
                <a:solidFill>
                  <a:srgbClr val="000000"/>
                </a:solidFill>
              </a:rPr>
              <a:t>“anomalous” craters </a:t>
            </a:r>
            <a:r>
              <a:rPr lang="en-US" dirty="0">
                <a:solidFill>
                  <a:srgbClr val="00AF00"/>
                </a:solidFill>
              </a:rPr>
              <a:t>(green circles) </a:t>
            </a:r>
            <a:r>
              <a:rPr lang="en-US" dirty="0">
                <a:solidFill>
                  <a:srgbClr val="000000"/>
                </a:solidFill>
              </a:rPr>
              <a:t>have high CPR within, but not outside their rims. Their interiors are also in permanent sun shadow. </a:t>
            </a:r>
            <a:endParaRPr lang="en-US" dirty="0" smtClean="0">
              <a:solidFill>
                <a:srgbClr val="000000"/>
              </a:solidFill>
            </a:endParaRPr>
          </a:p>
          <a:p>
            <a:endParaRPr lang="en-US" dirty="0">
              <a:solidFill>
                <a:srgbClr val="000000"/>
              </a:solidFill>
            </a:endParaRPr>
          </a:p>
          <a:p>
            <a:r>
              <a:rPr lang="en-US" dirty="0" smtClean="0">
                <a:solidFill>
                  <a:srgbClr val="000000"/>
                </a:solidFill>
              </a:rPr>
              <a:t>These </a:t>
            </a:r>
            <a:r>
              <a:rPr lang="en-US" dirty="0">
                <a:solidFill>
                  <a:srgbClr val="000000"/>
                </a:solidFill>
              </a:rPr>
              <a:t>relations are consistent with the high CPR in this case being caused by water ice. </a:t>
            </a:r>
          </a:p>
        </p:txBody>
      </p:sp>
    </p:spTree>
    <p:extLst>
      <p:ext uri="{BB962C8B-B14F-4D97-AF65-F5344CB8AC3E}">
        <p14:creationId xmlns:p14="http://schemas.microsoft.com/office/powerpoint/2010/main" xmlns="" val="2384252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122237"/>
            <a:ext cx="8604250" cy="1258887"/>
          </a:xfrm>
        </p:spPr>
        <p:txBody>
          <a:bodyPr/>
          <a:lstStyle/>
          <a:p>
            <a:r>
              <a:rPr lang="en-US" dirty="0" smtClean="0"/>
              <a:t>The LCROSS Mission</a:t>
            </a:r>
            <a:endParaRPr lang="en-US" dirty="0"/>
          </a:p>
        </p:txBody>
      </p:sp>
      <p:sp>
        <p:nvSpPr>
          <p:cNvPr id="3" name="Slide Number Placeholder 2"/>
          <p:cNvSpPr>
            <a:spLocks noGrp="1"/>
          </p:cNvSpPr>
          <p:nvPr>
            <p:ph type="sldNum" sz="quarter" idx="4294967295"/>
          </p:nvPr>
        </p:nvSpPr>
        <p:spPr>
          <a:xfrm>
            <a:off x="7224448" y="6501873"/>
            <a:ext cx="2352146" cy="402483"/>
          </a:xfrm>
          <a:prstGeom prst="rect">
            <a:avLst/>
          </a:prstGeom>
        </p:spPr>
        <p:txBody>
          <a:bodyPr lIns="100794" tIns="50397" rIns="100794" bIns="50397"/>
          <a:lstStyle/>
          <a:p>
            <a:fld id="{148454A0-28F4-4858-941E-A60CD4A3A396}" type="slidenum">
              <a:rPr lang="en-US" smtClean="0">
                <a:solidFill>
                  <a:prstClr val="black">
                    <a:tint val="75000"/>
                  </a:prstClr>
                </a:solidFill>
              </a:rPr>
              <a:pPr/>
              <a:t>32</a:t>
            </a:fld>
            <a:endParaRPr lang="en-US" dirty="0">
              <a:solidFill>
                <a:prstClr val="black">
                  <a:tint val="75000"/>
                </a:prstClr>
              </a:solidFill>
            </a:endParaRPr>
          </a:p>
        </p:txBody>
      </p:sp>
      <p:pic>
        <p:nvPicPr>
          <p:cNvPr id="5" name="Content Placeholder 4" descr="lcross.jpg"/>
          <p:cNvPicPr>
            <a:picLocks noGrp="1" noChangeAspect="1"/>
          </p:cNvPicPr>
          <p:nvPr>
            <p:ph sz="quarter" idx="1"/>
          </p:nvPr>
        </p:nvPicPr>
        <p:blipFill>
          <a:blip r:embed="rId2" cstate="print"/>
          <a:stretch>
            <a:fillRect/>
          </a:stretch>
        </p:blipFill>
        <p:spPr>
          <a:xfrm>
            <a:off x="4094171" y="1259098"/>
            <a:ext cx="4222344" cy="4115823"/>
          </a:xfrm>
        </p:spPr>
      </p:pic>
      <p:pic>
        <p:nvPicPr>
          <p:cNvPr id="6" name="Picture 5" descr="lro_lcross01.jpg"/>
          <p:cNvPicPr>
            <a:picLocks noChangeAspect="1"/>
          </p:cNvPicPr>
          <p:nvPr/>
        </p:nvPicPr>
        <p:blipFill>
          <a:blip r:embed="rId3" cstate="print"/>
          <a:stretch>
            <a:fillRect/>
          </a:stretch>
        </p:blipFill>
        <p:spPr>
          <a:xfrm>
            <a:off x="1208619" y="1259098"/>
            <a:ext cx="2739626" cy="4115823"/>
          </a:xfrm>
          <a:prstGeom prst="rect">
            <a:avLst/>
          </a:prstGeom>
        </p:spPr>
      </p:pic>
      <p:pic>
        <p:nvPicPr>
          <p:cNvPr id="8" name="Picture 7" descr="lcross plume.jpg"/>
          <p:cNvPicPr>
            <a:picLocks noChangeAspect="1"/>
          </p:cNvPicPr>
          <p:nvPr/>
        </p:nvPicPr>
        <p:blipFill>
          <a:blip r:embed="rId4" cstate="print">
            <a:lum bright="5000" contrast="6000"/>
          </a:blip>
          <a:stretch>
            <a:fillRect/>
          </a:stretch>
        </p:blipFill>
        <p:spPr>
          <a:xfrm>
            <a:off x="6636412" y="4534958"/>
            <a:ext cx="3160696" cy="2257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176073" y="5542914"/>
            <a:ext cx="5292328" cy="1579106"/>
          </a:xfrm>
          <a:prstGeom prst="rect">
            <a:avLst/>
          </a:prstGeom>
        </p:spPr>
        <p:style>
          <a:lnRef idx="2">
            <a:schemeClr val="dk1"/>
          </a:lnRef>
          <a:fillRef idx="1">
            <a:schemeClr val="lt1"/>
          </a:fillRef>
          <a:effectRef idx="0">
            <a:schemeClr val="dk1"/>
          </a:effectRef>
          <a:fontRef idx="minor">
            <a:schemeClr val="dk1"/>
          </a:fontRef>
        </p:style>
        <p:txBody>
          <a:bodyPr wrap="square" lIns="100794" tIns="50397" rIns="100794" bIns="50397" rtlCol="0">
            <a:spAutoFit/>
          </a:bodyPr>
          <a:lstStyle/>
          <a:p>
            <a:pPr>
              <a:buFont typeface="Arial" pitchFamily="34" charset="0"/>
              <a:buChar char="•"/>
            </a:pPr>
            <a:r>
              <a:rPr lang="en-US" dirty="0">
                <a:solidFill>
                  <a:prstClr val="black"/>
                </a:solidFill>
              </a:rPr>
              <a:t>  LCROSS Shepherding Spacecraft (</a:t>
            </a:r>
            <a:r>
              <a:rPr lang="en-US" dirty="0" err="1">
                <a:solidFill>
                  <a:prstClr val="black"/>
                </a:solidFill>
              </a:rPr>
              <a:t>SSc</a:t>
            </a:r>
            <a:r>
              <a:rPr lang="en-US" dirty="0">
                <a:solidFill>
                  <a:prstClr val="black"/>
                </a:solidFill>
              </a:rPr>
              <a:t>) equipped with a suite of remote sensing instruments, including UV/VIS and NIR spectrometers</a:t>
            </a:r>
          </a:p>
        </p:txBody>
      </p:sp>
      <p:cxnSp>
        <p:nvCxnSpPr>
          <p:cNvPr id="12" name="Straight Arrow Connector 11"/>
          <p:cNvCxnSpPr/>
          <p:nvPr/>
        </p:nvCxnSpPr>
        <p:spPr>
          <a:xfrm flipV="1">
            <a:off x="4284265" y="4702950"/>
            <a:ext cx="1092068" cy="9239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44481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lunarImpact.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355975" y="5159375"/>
            <a:ext cx="672465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itle 1"/>
          <p:cNvSpPr>
            <a:spLocks noGrp="1"/>
          </p:cNvSpPr>
          <p:nvPr>
            <p:ph type="title"/>
          </p:nvPr>
        </p:nvSpPr>
        <p:spPr/>
        <p:txBody>
          <a:bodyPr/>
          <a:lstStyle/>
          <a:p>
            <a:r>
              <a:rPr lang="en-US">
                <a:latin typeface="Times New Roman" charset="0"/>
                <a:cs typeface="HG Mincho Light J;MS Gothic;HG " charset="0"/>
              </a:rPr>
              <a:t>LCROSS Impact</a:t>
            </a:r>
            <a:br>
              <a:rPr lang="en-US">
                <a:latin typeface="Times New Roman" charset="0"/>
                <a:cs typeface="HG Mincho Light J;MS Gothic;HG " charset="0"/>
              </a:rPr>
            </a:br>
            <a:r>
              <a:rPr lang="en-US" sz="2800">
                <a:latin typeface="Times New Roman" charset="0"/>
                <a:cs typeface="HG Mincho Light J;MS Gothic;HG " charset="0"/>
              </a:rPr>
              <a:t>(Lunar Crater Observation and Sensing Satellite)</a:t>
            </a:r>
          </a:p>
        </p:txBody>
      </p:sp>
      <p:sp>
        <p:nvSpPr>
          <p:cNvPr id="82947" name="TextBox 3"/>
          <p:cNvSpPr txBox="1">
            <a:spLocks noChangeArrowheads="1"/>
          </p:cNvSpPr>
          <p:nvPr/>
        </p:nvSpPr>
        <p:spPr bwMode="auto">
          <a:xfrm>
            <a:off x="1230313" y="2103438"/>
            <a:ext cx="7848600" cy="3908425"/>
          </a:xfrm>
          <a:prstGeom prst="rect">
            <a:avLst/>
          </a:prstGeom>
          <a:noFill/>
          <a:ln w="9525">
            <a:noFill/>
            <a:miter lim="800000"/>
            <a:headEnd/>
            <a:tailEnd/>
          </a:ln>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rgbClr val="000000"/>
                </a:solidFill>
              </a:rPr>
              <a:t>Artifical impact in permanently shaded area (Cabeus crater); spectral observation of ejecta; Oct 9, 2009</a:t>
            </a:r>
          </a:p>
          <a:p>
            <a:endParaRPr lang="en-US" sz="2800">
              <a:solidFill>
                <a:srgbClr val="000000"/>
              </a:solidFill>
            </a:endParaRPr>
          </a:p>
          <a:p>
            <a:r>
              <a:rPr lang="en-US" sz="2800" b="1">
                <a:solidFill>
                  <a:srgbClr val="000000"/>
                </a:solidFill>
              </a:rPr>
              <a:t>5.6±2.9% H</a:t>
            </a:r>
            <a:r>
              <a:rPr lang="en-US" sz="2800" b="1" baseline="-25000">
                <a:solidFill>
                  <a:srgbClr val="000000"/>
                </a:solidFill>
              </a:rPr>
              <a:t>2</a:t>
            </a:r>
            <a:r>
              <a:rPr lang="en-US" sz="2800" b="1">
                <a:solidFill>
                  <a:srgbClr val="000000"/>
                </a:solidFill>
              </a:rPr>
              <a:t>O by mass </a:t>
            </a:r>
            <a:r>
              <a:rPr lang="en-US" sz="2800">
                <a:solidFill>
                  <a:srgbClr val="000000"/>
                </a:solidFill>
              </a:rPr>
              <a:t>(Colaprete et al., 2010)</a:t>
            </a:r>
          </a:p>
          <a:p>
            <a:endParaRPr lang="en-US" sz="2800">
              <a:solidFill>
                <a:srgbClr val="000000"/>
              </a:solidFill>
            </a:endParaRPr>
          </a:p>
          <a:p>
            <a:r>
              <a:rPr lang="en-US" sz="2800">
                <a:solidFill>
                  <a:srgbClr val="000000"/>
                </a:solidFill>
              </a:rPr>
              <a:t>Also found (in order of abundance): H</a:t>
            </a:r>
            <a:r>
              <a:rPr lang="en-US" sz="2800" baseline="-25000">
                <a:solidFill>
                  <a:srgbClr val="000000"/>
                </a:solidFill>
              </a:rPr>
              <a:t>2</a:t>
            </a:r>
            <a:r>
              <a:rPr lang="en-US" sz="2800">
                <a:solidFill>
                  <a:srgbClr val="000000"/>
                </a:solidFill>
              </a:rPr>
              <a:t>S, NH</a:t>
            </a:r>
            <a:r>
              <a:rPr lang="en-US" sz="2800" baseline="-25000">
                <a:solidFill>
                  <a:srgbClr val="000000"/>
                </a:solidFill>
              </a:rPr>
              <a:t>3</a:t>
            </a:r>
            <a:r>
              <a:rPr lang="en-US" sz="2800">
                <a:solidFill>
                  <a:srgbClr val="000000"/>
                </a:solidFill>
              </a:rPr>
              <a:t>, SO</a:t>
            </a:r>
            <a:r>
              <a:rPr lang="en-US" sz="2800" baseline="-25000">
                <a:solidFill>
                  <a:srgbClr val="000000"/>
                </a:solidFill>
              </a:rPr>
              <a:t>2</a:t>
            </a:r>
            <a:r>
              <a:rPr lang="en-US" sz="2800">
                <a:solidFill>
                  <a:srgbClr val="000000"/>
                </a:solidFill>
              </a:rPr>
              <a:t>, CH</a:t>
            </a:r>
            <a:r>
              <a:rPr lang="en-US" sz="2800" baseline="-25000">
                <a:solidFill>
                  <a:srgbClr val="000000"/>
                </a:solidFill>
              </a:rPr>
              <a:t>3</a:t>
            </a:r>
            <a:r>
              <a:rPr lang="en-US" sz="2800">
                <a:solidFill>
                  <a:srgbClr val="000000"/>
                </a:solidFill>
              </a:rPr>
              <a:t>OH, C</a:t>
            </a:r>
            <a:r>
              <a:rPr lang="en-US" sz="2800" baseline="-25000">
                <a:solidFill>
                  <a:srgbClr val="000000"/>
                </a:solidFill>
              </a:rPr>
              <a:t>2</a:t>
            </a:r>
            <a:r>
              <a:rPr lang="en-US" sz="2800">
                <a:solidFill>
                  <a:srgbClr val="000000"/>
                </a:solidFill>
              </a:rPr>
              <a:t>H</a:t>
            </a:r>
            <a:r>
              <a:rPr lang="en-US" sz="2800" baseline="-25000">
                <a:solidFill>
                  <a:srgbClr val="000000"/>
                </a:solidFill>
              </a:rPr>
              <a:t>4</a:t>
            </a:r>
            <a:r>
              <a:rPr lang="en-US" sz="2800">
                <a:solidFill>
                  <a:srgbClr val="000000"/>
                </a:solidFill>
              </a:rPr>
              <a:t>, CO</a:t>
            </a:r>
            <a:r>
              <a:rPr lang="en-US" sz="2800" baseline="-25000">
                <a:solidFill>
                  <a:srgbClr val="000000"/>
                </a:solidFill>
              </a:rPr>
              <a:t>2</a:t>
            </a:r>
            <a:r>
              <a:rPr lang="en-US" sz="2800">
                <a:solidFill>
                  <a:srgbClr val="000000"/>
                </a:solidFill>
              </a:rPr>
              <a:t>, CH</a:t>
            </a:r>
            <a:r>
              <a:rPr lang="en-US" sz="2800" baseline="-25000">
                <a:solidFill>
                  <a:srgbClr val="000000"/>
                </a:solidFill>
              </a:rPr>
              <a:t>3</a:t>
            </a:r>
            <a:r>
              <a:rPr lang="en-US" sz="2800">
                <a:solidFill>
                  <a:srgbClr val="000000"/>
                </a:solidFill>
              </a:rPr>
              <a:t>OH, CH</a:t>
            </a:r>
            <a:r>
              <a:rPr lang="en-US" sz="2800" baseline="-25000">
                <a:solidFill>
                  <a:srgbClr val="000000"/>
                </a:solidFill>
              </a:rPr>
              <a:t>4</a:t>
            </a:r>
            <a:r>
              <a:rPr lang="en-US" sz="2800">
                <a:solidFill>
                  <a:srgbClr val="000000"/>
                </a:solidFill>
              </a:rPr>
              <a:t>, OH</a:t>
            </a:r>
          </a:p>
          <a:p>
            <a:endParaRPr lang="en-US" sz="2800">
              <a:solidFill>
                <a:schemeClr val="tx2"/>
              </a:solidFill>
            </a:endParaRPr>
          </a:p>
          <a:p>
            <a:endParaRPr lang="en-US">
              <a:solidFill>
                <a:schemeClr val="tx2"/>
              </a:solidFill>
            </a:endParaRPr>
          </a:p>
        </p:txBody>
      </p:sp>
    </p:spTree>
    <p:extLst>
      <p:ext uri="{BB962C8B-B14F-4D97-AF65-F5344CB8AC3E}">
        <p14:creationId xmlns:p14="http://schemas.microsoft.com/office/powerpoint/2010/main" xmlns="" val="6152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427037"/>
            <a:ext cx="8604250" cy="1258887"/>
          </a:xfrm>
        </p:spPr>
        <p:txBody>
          <a:bodyPr/>
          <a:lstStyle/>
          <a:p>
            <a:r>
              <a:rPr lang="en-US" dirty="0" smtClean="0"/>
              <a:t>LCROSS Results</a:t>
            </a:r>
            <a:endParaRPr lang="en-US" dirty="0"/>
          </a:p>
        </p:txBody>
      </p:sp>
      <p:sp>
        <p:nvSpPr>
          <p:cNvPr id="3" name="Content Placeholder 2"/>
          <p:cNvSpPr>
            <a:spLocks noGrp="1"/>
          </p:cNvSpPr>
          <p:nvPr>
            <p:ph idx="1"/>
          </p:nvPr>
        </p:nvSpPr>
        <p:spPr>
          <a:xfrm>
            <a:off x="672042" y="5007750"/>
            <a:ext cx="8736542" cy="1847921"/>
          </a:xfrm>
        </p:spPr>
        <p:txBody>
          <a:bodyPr>
            <a:normAutofit fontScale="85000" lnSpcReduction="10000"/>
          </a:bodyPr>
          <a:lstStyle/>
          <a:p>
            <a:r>
              <a:rPr lang="en-US" dirty="0" smtClean="0"/>
              <a:t>Water ice ~6% (</a:t>
            </a:r>
            <a:r>
              <a:rPr lang="en-US" dirty="0" smtClean="0">
                <a:sym typeface="Symbol"/>
              </a:rPr>
              <a:t>3%) </a:t>
            </a:r>
            <a:r>
              <a:rPr lang="en-US" dirty="0" smtClean="0"/>
              <a:t>abundance by mass</a:t>
            </a:r>
          </a:p>
          <a:p>
            <a:r>
              <a:rPr lang="en-US" dirty="0" smtClean="0"/>
              <a:t>Many other volatiles: </a:t>
            </a:r>
            <a:r>
              <a:rPr lang="en-US" dirty="0" err="1" smtClean="0"/>
              <a:t>Ca</a:t>
            </a:r>
            <a:r>
              <a:rPr lang="en-US" dirty="0" smtClean="0"/>
              <a:t>, Mg, Na</a:t>
            </a:r>
          </a:p>
          <a:p>
            <a:r>
              <a:rPr lang="en-US" dirty="0" smtClean="0"/>
              <a:t>Also mercury (don’t drink the water!), and silver (Ag, </a:t>
            </a:r>
            <a:r>
              <a:rPr lang="en-US" dirty="0" smtClean="0">
                <a:sym typeface="Wingdings 2"/>
              </a:rPr>
              <a:t></a:t>
            </a:r>
            <a:r>
              <a:rPr lang="en-US" dirty="0" smtClean="0"/>
              <a: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2576" y="1311909"/>
            <a:ext cx="4199678" cy="3573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41347" y="1395905"/>
            <a:ext cx="4083231" cy="3275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4741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350837"/>
            <a:ext cx="8604250" cy="1258887"/>
          </a:xfrm>
        </p:spPr>
        <p:txBody>
          <a:bodyPr/>
          <a:lstStyle/>
          <a:p>
            <a:r>
              <a:rPr lang="en-US" dirty="0" smtClean="0"/>
              <a:t>LCROSS Results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5460339" y="1487699"/>
                <a:ext cx="4116255" cy="5644938"/>
              </a:xfrm>
            </p:spPr>
            <p:txBody>
              <a:bodyPr>
                <a:noAutofit/>
              </a:bodyPr>
              <a:lstStyle/>
              <a:p>
                <a:r>
                  <a:rPr lang="en-US" sz="2400" dirty="0" smtClean="0"/>
                  <a:t>Majority of observed volatiles predicted by theory along with Diviner temperature measurements</a:t>
                </a:r>
              </a:p>
              <a:p>
                <a:r>
                  <a:rPr lang="en-US" sz="2400" dirty="0" smtClean="0"/>
                  <a:t>Some surprises:</a:t>
                </a:r>
              </a:p>
              <a:p>
                <a:pPr lvl="1"/>
                <a:r>
                  <a:rPr lang="en-US" sz="2400" dirty="0" smtClean="0"/>
                  <a:t>Methane (CH</a:t>
                </a:r>
                <a:r>
                  <a:rPr lang="en-US" sz="2400" baseline="-25000" dirty="0" smtClean="0"/>
                  <a:t>4</a:t>
                </a:r>
                <a:r>
                  <a:rPr lang="en-US" sz="2400" dirty="0" smtClean="0"/>
                  <a:t>), carbon monoxide (CO), </a:t>
                </a:r>
              </a:p>
              <a:p>
                <a:pPr lvl="1"/>
                <a:r>
                  <a:rPr lang="en-US" sz="2400" dirty="0" smtClean="0"/>
                  <a:t>Molecular hydrogen (H</a:t>
                </a:r>
                <a:r>
                  <a:rPr lang="en-US" sz="2400" baseline="-25000" dirty="0" smtClean="0"/>
                  <a:t>2</a:t>
                </a:r>
                <a:r>
                  <a:rPr lang="en-US" sz="2400" dirty="0" smtClean="0"/>
                  <a:t>), from LAMP, </a:t>
                </a: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460339" y="1487699"/>
                <a:ext cx="4116255" cy="5644938"/>
              </a:xfrm>
              <a:blipFill rotWithShape="1">
                <a:blip r:embed="rId2"/>
                <a:stretch>
                  <a:fillRect t="-539"/>
                </a:stretch>
              </a:blipFill>
            </p:spPr>
            <p:txBody>
              <a:bodyPr/>
              <a:lstStyle/>
              <a:p>
                <a:r>
                  <a:rPr lang="en-US">
                    <a:noFill/>
                  </a:rPr>
                  <a:t> </a:t>
                </a:r>
              </a:p>
            </p:txBody>
          </p:sp>
        </mc:Fallback>
      </mc:AlternateContent>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5213" y="5099543"/>
            <a:ext cx="4473277" cy="1592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252017" y="1322946"/>
            <a:ext cx="4876474" cy="3695841"/>
            <a:chOff x="712470" y="1143000"/>
            <a:chExt cx="7288531" cy="5524500"/>
          </a:xfrm>
        </p:grpSpPr>
        <p:grpSp>
          <p:nvGrpSpPr>
            <p:cNvPr id="7" name="Group 6"/>
            <p:cNvGrpSpPr/>
            <p:nvPr/>
          </p:nvGrpSpPr>
          <p:grpSpPr>
            <a:xfrm>
              <a:off x="1066800" y="1143000"/>
              <a:ext cx="6934201" cy="5524500"/>
              <a:chOff x="1066800" y="1143000"/>
              <a:chExt cx="6934201" cy="552450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66800" y="1143000"/>
                <a:ext cx="683895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65910" y="5943600"/>
                <a:ext cx="6435091" cy="72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12470" y="3554730"/>
              <a:ext cx="342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14" name="Straight Arrow Connector 13"/>
          <p:cNvCxnSpPr/>
          <p:nvPr/>
        </p:nvCxnSpPr>
        <p:spPr>
          <a:xfrm>
            <a:off x="394537" y="5410330"/>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4825" y="5555017"/>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393" y="5677370"/>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3566" y="5811376"/>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7739" y="6079388"/>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7738" y="6213393"/>
            <a:ext cx="28848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26079" y="6263840"/>
            <a:ext cx="228010" cy="167993"/>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1" name="TextBox 20"/>
          <p:cNvSpPr txBox="1"/>
          <p:nvPr/>
        </p:nvSpPr>
        <p:spPr>
          <a:xfrm>
            <a:off x="854088" y="6191496"/>
            <a:ext cx="340163" cy="471110"/>
          </a:xfrm>
          <a:prstGeom prst="rect">
            <a:avLst/>
          </a:prstGeom>
          <a:noFill/>
        </p:spPr>
        <p:txBody>
          <a:bodyPr wrap="none" lIns="100794" tIns="50397" rIns="100794" bIns="50397" rtlCol="0">
            <a:spAutoFit/>
          </a:bodyPr>
          <a:lstStyle/>
          <a:p>
            <a:r>
              <a:rPr lang="en-US" dirty="0">
                <a:solidFill>
                  <a:srgbClr val="C00000"/>
                </a:solidFill>
              </a:rPr>
              <a:t>?</a:t>
            </a:r>
          </a:p>
        </p:txBody>
      </p:sp>
      <p:sp>
        <p:nvSpPr>
          <p:cNvPr id="23" name="Oval 22"/>
          <p:cNvSpPr/>
          <p:nvPr/>
        </p:nvSpPr>
        <p:spPr>
          <a:xfrm>
            <a:off x="924058" y="1487698"/>
            <a:ext cx="228010" cy="167993"/>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4" name="Oval 23"/>
          <p:cNvSpPr/>
          <p:nvPr/>
        </p:nvSpPr>
        <p:spPr>
          <a:xfrm>
            <a:off x="1386326" y="1480245"/>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5" name="Oval 24"/>
          <p:cNvSpPr/>
          <p:nvPr/>
        </p:nvSpPr>
        <p:spPr>
          <a:xfrm>
            <a:off x="1667743" y="1471846"/>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6" name="Oval 25"/>
          <p:cNvSpPr/>
          <p:nvPr/>
        </p:nvSpPr>
        <p:spPr>
          <a:xfrm>
            <a:off x="1958757" y="1769086"/>
            <a:ext cx="393389"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7" name="Oval 26"/>
          <p:cNvSpPr/>
          <p:nvPr/>
        </p:nvSpPr>
        <p:spPr>
          <a:xfrm>
            <a:off x="1277119" y="1761633"/>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8" name="Oval 27"/>
          <p:cNvSpPr/>
          <p:nvPr/>
        </p:nvSpPr>
        <p:spPr>
          <a:xfrm>
            <a:off x="3268042" y="2076620"/>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29" name="Oval 28"/>
          <p:cNvSpPr/>
          <p:nvPr/>
        </p:nvSpPr>
        <p:spPr>
          <a:xfrm>
            <a:off x="1264518" y="1912827"/>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30" name="Oval 29"/>
          <p:cNvSpPr/>
          <p:nvPr/>
        </p:nvSpPr>
        <p:spPr>
          <a:xfrm>
            <a:off x="2108771" y="2051421"/>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33" name="Oval 32"/>
          <p:cNvSpPr/>
          <p:nvPr/>
        </p:nvSpPr>
        <p:spPr>
          <a:xfrm>
            <a:off x="2490994" y="2068220"/>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
        <p:nvSpPr>
          <p:cNvPr id="34" name="Oval 33"/>
          <p:cNvSpPr/>
          <p:nvPr/>
        </p:nvSpPr>
        <p:spPr>
          <a:xfrm>
            <a:off x="878094" y="1753234"/>
            <a:ext cx="228010" cy="16799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solidFill>
                <a:prstClr val="white"/>
              </a:solidFill>
            </a:endParaRPr>
          </a:p>
        </p:txBody>
      </p:sp>
    </p:spTree>
    <p:extLst>
      <p:ext uri="{BB962C8B-B14F-4D97-AF65-F5344CB8AC3E}">
        <p14:creationId xmlns:p14="http://schemas.microsoft.com/office/powerpoint/2010/main" xmlns="" val="1068648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739775" y="274637"/>
            <a:ext cx="8604250" cy="1258887"/>
          </a:xfrm>
        </p:spPr>
        <p:txBody>
          <a:bodyPr/>
          <a:lstStyle/>
          <a:p>
            <a:pPr eaLnBrk="1"/>
            <a:r>
              <a:rPr lang="en-US" dirty="0">
                <a:latin typeface="Times New Roman" charset="0"/>
                <a:cs typeface="HG Mincho Light J;MS Gothic;HG " charset="0"/>
              </a:rPr>
              <a:t>Summary of </a:t>
            </a:r>
            <a:r>
              <a:rPr lang="en-US" dirty="0" smtClean="0">
                <a:latin typeface="Times New Roman" charset="0"/>
                <a:cs typeface="HG Mincho Light J;MS Gothic;HG " charset="0"/>
              </a:rPr>
              <a:t>Polar H2O Observations</a:t>
            </a:r>
            <a:endParaRPr lang="en-US" dirty="0">
              <a:latin typeface="Times New Roman" charset="0"/>
              <a:cs typeface="HG Mincho Light J;MS Gothic;HG " charset="0"/>
            </a:endParaRPr>
          </a:p>
        </p:txBody>
      </p:sp>
      <p:sp>
        <p:nvSpPr>
          <p:cNvPr id="73731" name="TextBox 2"/>
          <p:cNvSpPr txBox="1">
            <a:spLocks noChangeArrowheads="1"/>
          </p:cNvSpPr>
          <p:nvPr/>
        </p:nvSpPr>
        <p:spPr bwMode="auto">
          <a:xfrm>
            <a:off x="849313" y="1751012"/>
            <a:ext cx="8458200" cy="526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pPr>
              <a:buFont typeface="Arial" charset="0"/>
              <a:buChar char="•"/>
            </a:pPr>
            <a:r>
              <a:rPr lang="en-US" sz="2800" dirty="0">
                <a:solidFill>
                  <a:schemeClr val="tx1"/>
                </a:solidFill>
              </a:rPr>
              <a:t>Excess of 1.5±0.8% H2O-equivalent hydrogen by weight </a:t>
            </a:r>
            <a:r>
              <a:rPr lang="en-US" sz="2800" dirty="0">
                <a:solidFill>
                  <a:schemeClr val="bg2"/>
                </a:solidFill>
              </a:rPr>
              <a:t>(Feldman et al. </a:t>
            </a:r>
            <a:r>
              <a:rPr lang="en-US" sz="2800" dirty="0" smtClean="0">
                <a:solidFill>
                  <a:schemeClr val="bg2"/>
                </a:solidFill>
              </a:rPr>
              <a:t>200</a:t>
            </a:r>
            <a:r>
              <a:rPr lang="en-US" sz="2800" dirty="0" smtClean="0">
                <a:solidFill>
                  <a:srgbClr val="808080"/>
                </a:solidFill>
              </a:rPr>
              <a:t>0) </a:t>
            </a:r>
            <a:r>
              <a:rPr lang="en-US" sz="2800" dirty="0">
                <a:solidFill>
                  <a:schemeClr val="tx1"/>
                </a:solidFill>
              </a:rPr>
              <a:t>- Lunar Prospector Neutron </a:t>
            </a:r>
            <a:r>
              <a:rPr lang="en-US" sz="2800" dirty="0" smtClean="0">
                <a:solidFill>
                  <a:schemeClr val="tx1"/>
                </a:solidFill>
              </a:rPr>
              <a:t>Spectrometer</a:t>
            </a:r>
          </a:p>
          <a:p>
            <a:pPr>
              <a:buFont typeface="Arial" charset="0"/>
              <a:buChar char="•"/>
            </a:pPr>
            <a:r>
              <a:rPr lang="en-US" sz="2800" dirty="0" smtClean="0">
                <a:solidFill>
                  <a:schemeClr val="tx1"/>
                </a:solidFill>
              </a:rPr>
              <a:t>Several % H2O confirmed by LEND </a:t>
            </a:r>
            <a:r>
              <a:rPr lang="en-US" sz="2800" dirty="0" smtClean="0">
                <a:solidFill>
                  <a:schemeClr val="bg2"/>
                </a:solidFill>
              </a:rPr>
              <a:t>(</a:t>
            </a:r>
            <a:r>
              <a:rPr lang="en-US" sz="2800" dirty="0" err="1" smtClean="0">
                <a:solidFill>
                  <a:schemeClr val="bg2"/>
                </a:solidFill>
              </a:rPr>
              <a:t>Mitrofanov</a:t>
            </a:r>
            <a:r>
              <a:rPr lang="en-US" sz="2800" dirty="0" smtClean="0">
                <a:solidFill>
                  <a:schemeClr val="bg2"/>
                </a:solidFill>
              </a:rPr>
              <a:t> et al, 2010)</a:t>
            </a:r>
            <a:endParaRPr lang="en-US" sz="2800" dirty="0">
              <a:solidFill>
                <a:schemeClr val="bg2"/>
              </a:solidFill>
            </a:endParaRPr>
          </a:p>
          <a:p>
            <a:pPr>
              <a:buFont typeface="Arial" charset="0"/>
              <a:buChar char="•"/>
            </a:pPr>
            <a:r>
              <a:rPr lang="en-US" sz="2800" dirty="0">
                <a:solidFill>
                  <a:schemeClr val="tx1"/>
                </a:solidFill>
              </a:rPr>
              <a:t>Bistatic radar experiment by Clementine also suggested the presence of water ice </a:t>
            </a:r>
            <a:r>
              <a:rPr lang="en-US" sz="2800" dirty="0">
                <a:solidFill>
                  <a:schemeClr val="bg2"/>
                </a:solidFill>
              </a:rPr>
              <a:t>(</a:t>
            </a:r>
            <a:r>
              <a:rPr lang="en-US" sz="2800" dirty="0" err="1">
                <a:solidFill>
                  <a:schemeClr val="bg2"/>
                </a:solidFill>
              </a:rPr>
              <a:t>Nozette</a:t>
            </a:r>
            <a:r>
              <a:rPr lang="en-US" sz="2800" dirty="0">
                <a:solidFill>
                  <a:schemeClr val="bg2"/>
                </a:solidFill>
              </a:rPr>
              <a:t> et al., 1996)</a:t>
            </a:r>
            <a:r>
              <a:rPr lang="en-US" sz="2800" dirty="0">
                <a:solidFill>
                  <a:schemeClr val="tx1"/>
                </a:solidFill>
              </a:rPr>
              <a:t>.</a:t>
            </a:r>
          </a:p>
          <a:p>
            <a:pPr>
              <a:buFont typeface="Arial" charset="0"/>
              <a:buChar char="•"/>
            </a:pPr>
            <a:r>
              <a:rPr lang="en-US" sz="2800" dirty="0">
                <a:solidFill>
                  <a:schemeClr val="tx1"/>
                </a:solidFill>
              </a:rPr>
              <a:t>Radar evidence for ice on both poles of Mercury; none on the Moon (thus &lt;&lt;100%)</a:t>
            </a:r>
          </a:p>
          <a:p>
            <a:pPr>
              <a:buFont typeface="Arial" charset="0"/>
              <a:buChar char="•"/>
            </a:pPr>
            <a:r>
              <a:rPr lang="en-US" sz="2800" dirty="0">
                <a:solidFill>
                  <a:schemeClr val="tx1"/>
                </a:solidFill>
              </a:rPr>
              <a:t>LCROSS Impact: 5.6±2.9% H2O by mass </a:t>
            </a:r>
            <a:r>
              <a:rPr lang="en-US" sz="2800" dirty="0">
                <a:solidFill>
                  <a:schemeClr val="bg2"/>
                </a:solidFill>
              </a:rPr>
              <a:t>(</a:t>
            </a:r>
            <a:r>
              <a:rPr lang="en-US" sz="2800" dirty="0" err="1">
                <a:solidFill>
                  <a:schemeClr val="bg2"/>
                </a:solidFill>
              </a:rPr>
              <a:t>Colaprete</a:t>
            </a:r>
            <a:r>
              <a:rPr lang="en-US" sz="2800" dirty="0">
                <a:solidFill>
                  <a:schemeClr val="bg2"/>
                </a:solidFill>
              </a:rPr>
              <a:t> et al., 2010)</a:t>
            </a:r>
          </a:p>
          <a:p>
            <a:pPr>
              <a:buFont typeface="Arial" charset="0"/>
              <a:buChar char="•"/>
            </a:pPr>
            <a:r>
              <a:rPr lang="en-US" sz="2800" dirty="0">
                <a:solidFill>
                  <a:schemeClr val="tx1"/>
                </a:solidFill>
              </a:rPr>
              <a:t>Evidence from </a:t>
            </a:r>
            <a:r>
              <a:rPr lang="en-US" sz="2800" dirty="0" err="1">
                <a:solidFill>
                  <a:schemeClr val="tx1"/>
                </a:solidFill>
              </a:rPr>
              <a:t>MiniSAR</a:t>
            </a:r>
            <a:r>
              <a:rPr lang="en-US" sz="2800" dirty="0">
                <a:solidFill>
                  <a:schemeClr val="tx1"/>
                </a:solidFill>
              </a:rPr>
              <a:t> </a:t>
            </a:r>
          </a:p>
        </p:txBody>
      </p:sp>
    </p:spTree>
    <p:extLst>
      <p:ext uri="{BB962C8B-B14F-4D97-AF65-F5344CB8AC3E}">
        <p14:creationId xmlns:p14="http://schemas.microsoft.com/office/powerpoint/2010/main" xmlns="" val="1657515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chor="ctr"/>
          <a:lstStyle/>
          <a:p>
            <a:pPr eaLnBrk="1"/>
            <a:r>
              <a:rPr lang="en-US">
                <a:latin typeface="Times New Roman" charset="0"/>
                <a:cs typeface="Arial" charset="0"/>
              </a:rPr>
              <a:t>ADSORBED H</a:t>
            </a:r>
            <a:r>
              <a:rPr lang="en-US" baseline="-25000">
                <a:latin typeface="Times New Roman" charset="0"/>
                <a:cs typeface="Arial" charset="0"/>
              </a:rPr>
              <a:t>2</a:t>
            </a:r>
            <a:r>
              <a:rPr lang="en-US">
                <a:latin typeface="Times New Roman" charset="0"/>
                <a:cs typeface="Arial" charset="0"/>
              </a:rPr>
              <a:t>O AND OH</a:t>
            </a:r>
          </a:p>
        </p:txBody>
      </p:sp>
      <p:sp>
        <p:nvSpPr>
          <p:cNvPr id="90115" name="TextBox 2"/>
          <p:cNvSpPr txBox="1">
            <a:spLocks noChangeArrowheads="1"/>
          </p:cNvSpPr>
          <p:nvPr/>
        </p:nvSpPr>
        <p:spPr bwMode="auto">
          <a:xfrm>
            <a:off x="849313" y="2255838"/>
            <a:ext cx="8458200" cy="5262562"/>
          </a:xfrm>
          <a:prstGeom prst="rect">
            <a:avLst/>
          </a:prstGeom>
          <a:noFill/>
          <a:ln w="9525">
            <a:noFill/>
            <a:miter lim="800000"/>
            <a:headEnd/>
            <a:tailEnd/>
          </a:ln>
        </p:spPr>
        <p:txBody>
          <a:bodyPr>
            <a:spAutoFit/>
          </a:bodyPr>
          <a:lstStyle>
            <a:lvl1pPr marL="514350" indent="-514350">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chemeClr val="tx1"/>
                </a:solidFill>
                <a:cs typeface="Arial" charset="0"/>
              </a:rPr>
              <a:t>Observed spectroscopically by three spacecraft</a:t>
            </a:r>
          </a:p>
          <a:p>
            <a:pPr>
              <a:buFont typeface="Times New Roman" charset="0"/>
              <a:buAutoNum type="arabicPeriod"/>
            </a:pPr>
            <a:r>
              <a:rPr lang="en-US" sz="2800">
                <a:solidFill>
                  <a:schemeClr val="tx1"/>
                </a:solidFill>
                <a:cs typeface="Arial" charset="0"/>
              </a:rPr>
              <a:t>M3 (Moon Minearalogy Mapper Spectrometer) on Chandrayaan-1 </a:t>
            </a:r>
            <a:r>
              <a:rPr lang="en-US" sz="2800">
                <a:solidFill>
                  <a:schemeClr val="bg2"/>
                </a:solidFill>
                <a:cs typeface="Arial" charset="0"/>
              </a:rPr>
              <a:t>(Pieters et al., 2009)</a:t>
            </a:r>
          </a:p>
          <a:p>
            <a:pPr>
              <a:buFont typeface="Times New Roman" charset="0"/>
              <a:buAutoNum type="arabicPeriod"/>
            </a:pPr>
            <a:r>
              <a:rPr lang="en-US" sz="2800">
                <a:solidFill>
                  <a:schemeClr val="tx1"/>
                </a:solidFill>
                <a:cs typeface="Arial" charset="0"/>
              </a:rPr>
              <a:t>EPOXI flyby </a:t>
            </a:r>
            <a:r>
              <a:rPr lang="en-US" sz="2800">
                <a:solidFill>
                  <a:schemeClr val="bg2"/>
                </a:solidFill>
                <a:cs typeface="Arial" charset="0"/>
              </a:rPr>
              <a:t>(Sunshine et al., 2009)</a:t>
            </a:r>
          </a:p>
          <a:p>
            <a:pPr>
              <a:buFont typeface="Times New Roman" charset="0"/>
              <a:buAutoNum type="arabicPeriod"/>
            </a:pPr>
            <a:r>
              <a:rPr lang="en-US" sz="2800">
                <a:solidFill>
                  <a:schemeClr val="tx1"/>
                </a:solidFill>
                <a:cs typeface="Arial" charset="0"/>
              </a:rPr>
              <a:t>Cassini flyby </a:t>
            </a:r>
            <a:r>
              <a:rPr lang="en-US" sz="2800">
                <a:solidFill>
                  <a:schemeClr val="bg2"/>
                </a:solidFill>
                <a:cs typeface="Arial" charset="0"/>
              </a:rPr>
              <a:t>(Clark 2009)</a:t>
            </a:r>
          </a:p>
          <a:p>
            <a:pPr>
              <a:buFont typeface="Times New Roman" charset="0"/>
              <a:buAutoNum type="arabicPeriod"/>
            </a:pPr>
            <a:endParaRPr lang="en-US" sz="2800">
              <a:solidFill>
                <a:schemeClr val="bg2"/>
              </a:solidFill>
              <a:cs typeface="Arial" charset="0"/>
            </a:endParaRPr>
          </a:p>
          <a:p>
            <a:pPr>
              <a:buFont typeface="Times New Roman" charset="0"/>
              <a:buAutoNum type="arabicPeriod"/>
            </a:pPr>
            <a:endParaRPr lang="en-US" sz="2800">
              <a:solidFill>
                <a:schemeClr val="bg2"/>
              </a:solidFill>
              <a:cs typeface="Arial" charset="0"/>
            </a:endParaRPr>
          </a:p>
          <a:p>
            <a:r>
              <a:rPr lang="en-US" sz="2800">
                <a:solidFill>
                  <a:srgbClr val="000000"/>
                </a:solidFill>
                <a:cs typeface="Arial" charset="0"/>
              </a:rPr>
              <a:t>H</a:t>
            </a:r>
            <a:r>
              <a:rPr lang="en-US" sz="2800" baseline="-25000">
                <a:solidFill>
                  <a:srgbClr val="000000"/>
                </a:solidFill>
                <a:cs typeface="Arial" charset="0"/>
              </a:rPr>
              <a:t>2</a:t>
            </a:r>
            <a:r>
              <a:rPr lang="en-US" sz="2800">
                <a:solidFill>
                  <a:srgbClr val="000000"/>
                </a:solidFill>
                <a:cs typeface="Arial" charset="0"/>
              </a:rPr>
              <a:t>O = Water</a:t>
            </a:r>
          </a:p>
          <a:p>
            <a:r>
              <a:rPr lang="en-US" sz="2800">
                <a:solidFill>
                  <a:srgbClr val="000000"/>
                </a:solidFill>
                <a:cs typeface="Arial" charset="0"/>
              </a:rPr>
              <a:t>OH = Hydroxyl</a:t>
            </a:r>
          </a:p>
          <a:p>
            <a:endParaRPr lang="en-US" sz="2800">
              <a:solidFill>
                <a:srgbClr val="000000"/>
              </a:solidFill>
              <a:cs typeface="Arial" charset="0"/>
            </a:endParaRPr>
          </a:p>
          <a:p>
            <a:r>
              <a:rPr lang="en-US" sz="2800">
                <a:solidFill>
                  <a:srgbClr val="000000"/>
                </a:solidFill>
                <a:cs typeface="Arial" charset="0"/>
              </a:rPr>
              <a:t>(Has also been suggested a long time ago.)</a:t>
            </a:r>
          </a:p>
          <a:p>
            <a:endParaRPr lang="en-US" sz="2800">
              <a:solidFill>
                <a:srgbClr val="000000"/>
              </a:solidFill>
              <a:cs typeface="Arial" charset="0"/>
            </a:endParaRPr>
          </a:p>
        </p:txBody>
      </p:sp>
    </p:spTree>
    <p:extLst>
      <p:ext uri="{BB962C8B-B14F-4D97-AF65-F5344CB8AC3E}">
        <p14:creationId xmlns:p14="http://schemas.microsoft.com/office/powerpoint/2010/main" xmlns="" val="610294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358775" y="420688"/>
            <a:ext cx="9329738"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ＭＳ Ｐゴシック" charset="0"/>
                <a:cs typeface="HG Mincho Light J;MS Gothic;HG " charset="0"/>
              </a:defRPr>
            </a:lvl1pPr>
            <a:lvl2pPr marL="37931725" indent="-37474525">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Times New Roman" charset="0"/>
                <a:ea typeface="HG Mincho Light J;MS Gothic;HG " charset="0"/>
                <a:cs typeface="HG Mincho Light J;MS Gothic;HG " charset="0"/>
              </a:defRPr>
            </a:lvl9pPr>
          </a:lstStyle>
          <a:p>
            <a:pPr algn="ctr"/>
            <a:r>
              <a:rPr lang="en-GB" sz="3600" b="1">
                <a:solidFill>
                  <a:srgbClr val="008000"/>
                </a:solidFill>
                <a:cs typeface="msgothic" charset="0"/>
              </a:rPr>
              <a:t>Scaled reflectance spectra for M3 image strip</a:t>
            </a: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3113" y="1112838"/>
            <a:ext cx="8604250" cy="423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5780" name="Text Box 4"/>
          <p:cNvSpPr txBox="1">
            <a:spLocks noChangeArrowheads="1"/>
          </p:cNvSpPr>
          <p:nvPr/>
        </p:nvSpPr>
        <p:spPr bwMode="auto">
          <a:xfrm>
            <a:off x="392113" y="5380038"/>
            <a:ext cx="9296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a:tabLst>
                <a:tab pos="723900" algn="l"/>
                <a:tab pos="1447800" algn="l"/>
                <a:tab pos="2171700" algn="l"/>
                <a:tab pos="2895600" algn="l"/>
                <a:tab pos="3619500" algn="l"/>
              </a:tabLst>
              <a:defRPr sz="2400">
                <a:solidFill>
                  <a:schemeClr val="bg1"/>
                </a:solidFill>
                <a:latin typeface="Times New Roman" charset="0"/>
                <a:ea typeface="ＭＳ Ｐゴシック" charset="0"/>
                <a:cs typeface="HG Mincho Light J;MS Gothic;HG " charset="0"/>
              </a:defRPr>
            </a:lvl1pPr>
            <a:lvl2pPr marL="37931725" indent="-37474525">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2pPr>
            <a:lvl3pPr>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3pPr>
            <a:lvl4pPr>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4pPr>
            <a:lvl5pPr>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tabLst>
                <a:tab pos="723900" algn="l"/>
                <a:tab pos="1447800" algn="l"/>
                <a:tab pos="2171700" algn="l"/>
                <a:tab pos="2895600" algn="l"/>
                <a:tab pos="3619500" algn="l"/>
              </a:tabLst>
              <a:defRPr sz="2400">
                <a:solidFill>
                  <a:schemeClr val="bg1"/>
                </a:solidFill>
                <a:latin typeface="Times New Roman" charset="0"/>
                <a:ea typeface="HG Mincho Light J;MS Gothic;HG " charset="0"/>
                <a:cs typeface="HG Mincho Light J;MS Gothic;HG " charset="0"/>
              </a:defRPr>
            </a:lvl9pPr>
          </a:lstStyle>
          <a:p>
            <a:r>
              <a:rPr lang="en-GB" sz="2000">
                <a:solidFill>
                  <a:schemeClr val="tx1"/>
                </a:solidFill>
                <a:cs typeface="msgothic" charset="0"/>
              </a:rPr>
              <a:t>(A) The strongest detected 3-μm feature (~10%) occurs at cool, high latitudes, and the measured strength gradually decreases to zero toward mid-latitudes. At lower latitudes (18°), the additional thermal emission component becomes evident at wavelengths above ~2200 nm. (B) Model near-infrared reflectance spectra of H2O and OH. These spectra are highly dependent on physical state. The shaded area extends beyond the spectral range of M3. </a:t>
            </a:r>
            <a:r>
              <a:rPr lang="en-GB" sz="2000">
                <a:solidFill>
                  <a:schemeClr val="bg2"/>
                </a:solidFill>
                <a:cs typeface="msgothic" charset="0"/>
              </a:rPr>
              <a:t>(Pieters et al., 2009)</a:t>
            </a:r>
          </a:p>
        </p:txBody>
      </p:sp>
    </p:spTree>
    <p:extLst>
      <p:ext uri="{BB962C8B-B14F-4D97-AF65-F5344CB8AC3E}">
        <p14:creationId xmlns:p14="http://schemas.microsoft.com/office/powerpoint/2010/main" xmlns="" val="37390857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atin typeface="Times New Roman" charset="0"/>
                <a:cs typeface="HG Mincho Light J;MS Gothic;HG " charset="0"/>
              </a:rPr>
              <a:t>Map of Water and Hydroxyl from M3</a:t>
            </a:r>
          </a:p>
        </p:txBody>
      </p:sp>
      <p:pic>
        <p:nvPicPr>
          <p:cNvPr id="77827" name="Picture 2" descr="LPSC-2010-2302-New-Water-Map-3M-400x412.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73113" y="2027238"/>
            <a:ext cx="487680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TextBox 3"/>
          <p:cNvSpPr txBox="1">
            <a:spLocks noChangeArrowheads="1"/>
          </p:cNvSpPr>
          <p:nvPr/>
        </p:nvSpPr>
        <p:spPr bwMode="auto">
          <a:xfrm>
            <a:off x="5878513" y="2103438"/>
            <a:ext cx="36576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dirty="0">
                <a:solidFill>
                  <a:schemeClr val="tx2"/>
                </a:solidFill>
              </a:rPr>
              <a:t>Red = 2-micron pyroxene absorption band </a:t>
            </a:r>
            <a:r>
              <a:rPr lang="en-US" dirty="0" smtClean="0">
                <a:solidFill>
                  <a:schemeClr val="tx2"/>
                </a:solidFill>
              </a:rPr>
              <a:t>depth</a:t>
            </a:r>
            <a:endParaRPr lang="en-US" dirty="0">
              <a:solidFill>
                <a:schemeClr val="tx2"/>
              </a:solidFill>
            </a:endParaRPr>
          </a:p>
          <a:p>
            <a:r>
              <a:rPr lang="en-US" dirty="0" smtClean="0">
                <a:solidFill>
                  <a:schemeClr val="tx2"/>
                </a:solidFill>
              </a:rPr>
              <a:t>Green </a:t>
            </a:r>
            <a:r>
              <a:rPr lang="en-US" dirty="0">
                <a:solidFill>
                  <a:schemeClr val="tx2"/>
                </a:solidFill>
              </a:rPr>
              <a:t>= 2.4-micron apparent </a:t>
            </a:r>
            <a:r>
              <a:rPr lang="en-US" dirty="0" smtClean="0">
                <a:solidFill>
                  <a:schemeClr val="tx2"/>
                </a:solidFill>
              </a:rPr>
              <a:t>reflectance</a:t>
            </a:r>
          </a:p>
          <a:p>
            <a:r>
              <a:rPr lang="en-US" dirty="0" smtClean="0">
                <a:solidFill>
                  <a:schemeClr val="tx2"/>
                </a:solidFill>
              </a:rPr>
              <a:t>Blue </a:t>
            </a:r>
            <a:r>
              <a:rPr lang="en-US" dirty="0">
                <a:solidFill>
                  <a:schemeClr val="tx2"/>
                </a:solidFill>
              </a:rPr>
              <a:t>= absorptions due to water and hydroxyl</a:t>
            </a:r>
            <a:r>
              <a:rPr lang="en-US" dirty="0" smtClean="0">
                <a:solidFill>
                  <a:schemeClr val="tx2"/>
                </a:solidFill>
              </a:rPr>
              <a:t>.</a:t>
            </a:r>
          </a:p>
          <a:p>
            <a:r>
              <a:rPr lang="en-US" dirty="0" smtClean="0">
                <a:solidFill>
                  <a:schemeClr val="bg2"/>
                </a:solidFill>
              </a:rPr>
              <a:t>(</a:t>
            </a:r>
            <a:r>
              <a:rPr lang="en-US" dirty="0">
                <a:solidFill>
                  <a:schemeClr val="bg2"/>
                </a:solidFill>
              </a:rPr>
              <a:t>Clark et al., 2010)</a:t>
            </a:r>
          </a:p>
        </p:txBody>
      </p:sp>
    </p:spTree>
    <p:extLst>
      <p:ext uri="{BB962C8B-B14F-4D97-AF65-F5344CB8AC3E}">
        <p14:creationId xmlns:p14="http://schemas.microsoft.com/office/powerpoint/2010/main" xmlns="" val="969308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1212"/>
        </a:solidFill>
        <a:effectLst/>
      </p:bgPr>
    </p:bg>
    <p:spTree>
      <p:nvGrpSpPr>
        <p:cNvPr id="1" name=""/>
        <p:cNvGrpSpPr/>
        <p:nvPr/>
      </p:nvGrpSpPr>
      <p:grpSpPr>
        <a:xfrm>
          <a:off x="0" y="0"/>
          <a:ext cx="0" cy="0"/>
          <a:chOff x="0" y="0"/>
          <a:chExt cx="0" cy="0"/>
        </a:xfrm>
      </p:grpSpPr>
      <p:sp>
        <p:nvSpPr>
          <p:cNvPr id="17409" name="Footer Placeholder 3"/>
          <p:cNvSpPr>
            <a:spLocks noGrp="1"/>
          </p:cNvSpPr>
          <p:nvPr>
            <p:ph type="ftr" sz="quarter" idx="4294967295"/>
          </p:nvPr>
        </p:nvSpPr>
        <p:spPr>
          <a:xfrm>
            <a:off x="696913" y="5989638"/>
            <a:ext cx="8610600" cy="14509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nchorCtr="0"/>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l"/>
            <a:r>
              <a:rPr lang="en-US" sz="2800" dirty="0">
                <a:solidFill>
                  <a:srgbClr val="FFFFFF"/>
                </a:solidFill>
                <a:cs typeface="Arial" charset="0"/>
              </a:rPr>
              <a:t>In the past, obliquity was higher after transition between two Cassini states. The </a:t>
            </a:r>
            <a:r>
              <a:rPr lang="en-US" sz="2800" dirty="0" smtClean="0">
                <a:solidFill>
                  <a:srgbClr val="FFFFFF"/>
                </a:solidFill>
                <a:cs typeface="Arial" charset="0"/>
              </a:rPr>
              <a:t>permanently </a:t>
            </a:r>
            <a:r>
              <a:rPr lang="en-GB" sz="2800" dirty="0" smtClean="0">
                <a:solidFill>
                  <a:srgbClr val="FFFFFF"/>
                </a:solidFill>
                <a:cs typeface="Arial" charset="0"/>
              </a:rPr>
              <a:t> </a:t>
            </a:r>
            <a:r>
              <a:rPr lang="en-GB" sz="2800" dirty="0">
                <a:solidFill>
                  <a:srgbClr val="FFFFFF"/>
                </a:solidFill>
                <a:cs typeface="Arial" charset="0"/>
              </a:rPr>
              <a:t>shaded areas have not seen the sun for ~2 billion years.</a:t>
            </a:r>
          </a:p>
          <a:p>
            <a:pPr algn="l"/>
            <a:endParaRPr lang="en-US" sz="2800" dirty="0">
              <a:cs typeface="Arial" charset="0"/>
            </a:endParaRPr>
          </a:p>
        </p:txBody>
      </p:sp>
      <p:sp>
        <p:nvSpPr>
          <p:cNvPr id="17411" name="Rectangle 2"/>
          <p:cNvSpPr>
            <a:spLocks noGrp="1" noChangeArrowheads="1"/>
          </p:cNvSpPr>
          <p:nvPr>
            <p:ph type="title"/>
          </p:nvPr>
        </p:nvSpPr>
        <p:spPr>
          <a:xfrm>
            <a:off x="1008063" y="0"/>
            <a:ext cx="8569325" cy="1036638"/>
          </a:xfrm>
        </p:spPr>
        <p:txBody>
          <a:bodyPr/>
          <a:lstStyle/>
          <a:p>
            <a:pPr eaLnBrk="1" hangingPunct="1"/>
            <a:r>
              <a:rPr lang="en-US" dirty="0">
                <a:solidFill>
                  <a:srgbClr val="FFFF00"/>
                </a:solidFill>
                <a:latin typeface="Times New Roman" charset="0"/>
              </a:rPr>
              <a:t>Lunar Orbit</a:t>
            </a:r>
          </a:p>
        </p:txBody>
      </p:sp>
      <p:sp>
        <p:nvSpPr>
          <p:cNvPr id="17412" name="Rectangle 3"/>
          <p:cNvSpPr>
            <a:spLocks noGrp="1" noChangeArrowheads="1"/>
          </p:cNvSpPr>
          <p:nvPr>
            <p:ph type="body" idx="1"/>
          </p:nvPr>
        </p:nvSpPr>
        <p:spPr>
          <a:xfrm>
            <a:off x="671513" y="808037"/>
            <a:ext cx="8940800" cy="1447800"/>
          </a:xfrm>
        </p:spPr>
        <p:txBody>
          <a:bodyPr/>
          <a:lstStyle/>
          <a:p>
            <a:pPr marL="0" lvl="1" indent="0" eaLnBrk="1" hangingPunct="1">
              <a:buFontTx/>
              <a:buNone/>
            </a:pPr>
            <a:r>
              <a:rPr lang="en-US" sz="2800" dirty="0">
                <a:solidFill>
                  <a:schemeClr val="bg1"/>
                </a:solidFill>
                <a:latin typeface="Times New Roman" charset="0"/>
                <a:ea typeface="Arial" charset="0"/>
                <a:cs typeface="Arial" charset="0"/>
              </a:rPr>
              <a:t>Low obliquity (axis tilt) of Moon leads to permanent shadow in craters at high latitude.</a:t>
            </a:r>
          </a:p>
        </p:txBody>
      </p:sp>
      <p:pic>
        <p:nvPicPr>
          <p:cNvPr id="1741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54113" y="1951038"/>
            <a:ext cx="7727950" cy="386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79642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noChangeArrowheads="1"/>
          </p:cNvSpPr>
          <p:nvPr>
            <p:ph type="title"/>
          </p:nvPr>
        </p:nvSpPr>
        <p:spPr>
          <a:xfrm>
            <a:off x="739775" y="-30163"/>
            <a:ext cx="8607425" cy="1066800"/>
          </a:xfrm>
        </p:spPr>
        <p:txBody>
          <a:bodyPr/>
          <a:lstStyle/>
          <a:p>
            <a:pPr eaLnBrk="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latin typeface="Times New Roman" charset="0"/>
                <a:cs typeface="HG Mincho Light J;MS Gothic;HG " charset="0"/>
              </a:rPr>
              <a:t>Summary</a:t>
            </a:r>
          </a:p>
        </p:txBody>
      </p:sp>
      <p:sp>
        <p:nvSpPr>
          <p:cNvPr id="80899" name="Rectangle 2"/>
          <p:cNvSpPr>
            <a:spLocks noGrp="1" noChangeArrowheads="1"/>
          </p:cNvSpPr>
          <p:nvPr>
            <p:ph type="subTitle" idx="4294967295"/>
          </p:nvPr>
        </p:nvSpPr>
        <p:spPr>
          <a:xfrm>
            <a:off x="239712" y="1341437"/>
            <a:ext cx="7848600" cy="5334000"/>
          </a:xfrm>
        </p:spPr>
        <p:txBody>
          <a:bodyPr/>
          <a:lstStyle/>
          <a:p>
            <a:pPr marL="363538" indent="-363538" eaLnBrk="1">
              <a:spcAft>
                <a:spcPts val="600"/>
              </a:spcAft>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pPr>
            <a:r>
              <a:rPr lang="en-GB" sz="2800" dirty="0">
                <a:latin typeface="Times New Roman" charset="0"/>
                <a:cs typeface="HG Mincho Light J;MS Gothic;HG " charset="0"/>
              </a:rPr>
              <a:t>Volatiles hop along ballistic trajectories, and H</a:t>
            </a:r>
            <a:r>
              <a:rPr lang="en-GB" sz="2800" baseline="-25000" dirty="0">
                <a:latin typeface="Times New Roman" charset="0"/>
                <a:cs typeface="HG Mincho Light J;MS Gothic;HG " charset="0"/>
              </a:rPr>
              <a:t>2</a:t>
            </a:r>
            <a:r>
              <a:rPr lang="en-GB" sz="2800" dirty="0">
                <a:latin typeface="Times New Roman" charset="0"/>
                <a:cs typeface="HG Mincho Light J;MS Gothic;HG " charset="0"/>
              </a:rPr>
              <a:t>O may be able to survive in cold (&lt;110K) permanently shaded areas near the lunar </a:t>
            </a:r>
            <a:r>
              <a:rPr lang="en-GB" sz="2800" dirty="0" smtClean="0">
                <a:latin typeface="Times New Roman" charset="0"/>
                <a:cs typeface="HG Mincho Light J;MS Gothic;HG " charset="0"/>
              </a:rPr>
              <a:t>poles</a:t>
            </a:r>
          </a:p>
          <a:p>
            <a:pPr marL="363538" indent="-363538" eaLnBrk="1">
              <a:spcAft>
                <a:spcPts val="600"/>
              </a:spcAft>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pPr>
            <a:endParaRPr lang="en-GB" sz="2800" dirty="0">
              <a:latin typeface="Times New Roman" charset="0"/>
              <a:cs typeface="HG Mincho Light J;MS Gothic;HG " charset="0"/>
            </a:endParaRPr>
          </a:p>
          <a:p>
            <a:pPr marL="363538" indent="-363538" eaLnBrk="1">
              <a:spcAft>
                <a:spcPts val="600"/>
              </a:spcAft>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pPr>
            <a:r>
              <a:rPr lang="en-GB" sz="2800" dirty="0">
                <a:latin typeface="Times New Roman" charset="0"/>
                <a:cs typeface="HG Mincho Light J;MS Gothic;HG " charset="0"/>
              </a:rPr>
              <a:t>Significant observational evidence for ice in permanently shaded areas near both poles of the Moon; ~ several weight </a:t>
            </a:r>
            <a:r>
              <a:rPr lang="en-GB" sz="2800" dirty="0" err="1" smtClean="0">
                <a:latin typeface="Times New Roman" charset="0"/>
                <a:cs typeface="HG Mincho Light J;MS Gothic;HG " charset="0"/>
              </a:rPr>
              <a:t>percent</a:t>
            </a:r>
            <a:endParaRPr lang="en-GB" sz="2800" dirty="0" smtClean="0">
              <a:latin typeface="Times New Roman" charset="0"/>
              <a:cs typeface="HG Mincho Light J;MS Gothic;HG " charset="0"/>
            </a:endParaRPr>
          </a:p>
          <a:p>
            <a:pPr marL="363538" indent="-363538" eaLnBrk="1">
              <a:spcAft>
                <a:spcPts val="600"/>
              </a:spcAft>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pPr>
            <a:endParaRPr lang="en-GB" sz="2800" dirty="0">
              <a:latin typeface="Times New Roman" charset="0"/>
              <a:cs typeface="HG Mincho Light J;MS Gothic;HG " charset="0"/>
            </a:endParaRPr>
          </a:p>
          <a:p>
            <a:pPr marL="363538" indent="-363538" eaLnBrk="1">
              <a:spcAft>
                <a:spcPts val="600"/>
              </a:spcAft>
              <a:tabLst>
                <a:tab pos="363538" algn="l"/>
                <a:tab pos="820738" algn="l"/>
                <a:tab pos="1277938" algn="l"/>
                <a:tab pos="1735138" algn="l"/>
                <a:tab pos="2192338" algn="l"/>
                <a:tab pos="2649538" algn="l"/>
                <a:tab pos="3106738" algn="l"/>
                <a:tab pos="3563938" algn="l"/>
                <a:tab pos="4021138" algn="l"/>
                <a:tab pos="4478338" algn="l"/>
                <a:tab pos="4935538" algn="l"/>
                <a:tab pos="5392738" algn="l"/>
                <a:tab pos="5849938" algn="l"/>
                <a:tab pos="6307138" algn="l"/>
                <a:tab pos="6764338" algn="l"/>
                <a:tab pos="7221538" algn="l"/>
                <a:tab pos="7678738" algn="l"/>
                <a:tab pos="8135938" algn="l"/>
                <a:tab pos="8593138" algn="l"/>
                <a:tab pos="9050338" algn="l"/>
                <a:tab pos="9507538" algn="l"/>
              </a:tabLst>
            </a:pPr>
            <a:r>
              <a:rPr lang="en-GB" sz="2800" dirty="0">
                <a:latin typeface="Times New Roman" charset="0"/>
                <a:cs typeface="HG Mincho Light J;MS Gothic;HG " charset="0"/>
              </a:rPr>
              <a:t>Hydroxyl and water, probably adsorbed, in polar </a:t>
            </a:r>
            <a:r>
              <a:rPr lang="en-GB" sz="2800" dirty="0" smtClean="0">
                <a:latin typeface="Times New Roman" charset="0"/>
                <a:cs typeface="HG Mincho Light J;MS Gothic;HG " charset="0"/>
              </a:rPr>
              <a:t>latitudes, but—</a:t>
            </a:r>
            <a:br>
              <a:rPr lang="en-GB" sz="2800" dirty="0" smtClean="0">
                <a:latin typeface="Times New Roman" charset="0"/>
                <a:cs typeface="HG Mincho Light J;MS Gothic;HG " charset="0"/>
              </a:rPr>
            </a:br>
            <a:r>
              <a:rPr lang="en-GB" sz="2800" dirty="0" smtClean="0">
                <a:latin typeface="Times New Roman" charset="0"/>
                <a:cs typeface="HG Mincho Light J;MS Gothic;HG " charset="0"/>
              </a:rPr>
              <a:t>Water mobile on a timescale of a lunar day is difficult to reconcile with theory/observations</a:t>
            </a:r>
            <a:endParaRPr lang="en-GB" sz="2800" dirty="0">
              <a:latin typeface="Times New Roman" charset="0"/>
              <a:cs typeface="HG Mincho Light J;MS Gothic;HG " charset="0"/>
            </a:endParaRPr>
          </a:p>
        </p:txBody>
      </p:sp>
      <p:pic>
        <p:nvPicPr>
          <p:cNvPr id="4" name="Picture 2" descr="mig_prod36t_t=5.eps"/>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238312" y="5761037"/>
            <a:ext cx="2842313" cy="142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model_day.png"/>
          <p:cNvPicPr>
            <a:picLocks noChangeAspect="1"/>
          </p:cNvPicPr>
          <p:nvPr/>
        </p:nvPicPr>
        <p:blipFill>
          <a:blip r:embed="rId4" cstate="print">
            <a:clrChange>
              <a:clrFrom>
                <a:srgbClr val="000000"/>
              </a:clrFrom>
              <a:clrTo>
                <a:srgbClr val="000000">
                  <a:alpha val="0"/>
                </a:srgbClr>
              </a:clrTo>
            </a:clrChange>
          </a:blip>
          <a:stretch>
            <a:fillRect/>
          </a:stretch>
        </p:blipFill>
        <p:spPr>
          <a:xfrm>
            <a:off x="7478712" y="3022469"/>
            <a:ext cx="2601913" cy="2738568"/>
          </a:xfrm>
          <a:prstGeom prst="rect">
            <a:avLst/>
          </a:prstGeom>
        </p:spPr>
      </p:pic>
      <p:pic>
        <p:nvPicPr>
          <p:cNvPr id="6" name="Picture 4"/>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l="20398" b="26184"/>
          <a:stretch/>
        </p:blipFill>
        <p:spPr bwMode="auto">
          <a:xfrm>
            <a:off x="8144078" y="972953"/>
            <a:ext cx="2077834" cy="1968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78259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 calcmode="lin" valueType="num">
                                      <p:cBhvr additive="base">
                                        <p:cTn id="17"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089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0899">
                                            <p:txEl>
                                              <p:pRg st="4" end="4"/>
                                            </p:txEl>
                                          </p:spTgt>
                                        </p:tgtEl>
                                        <p:attrNameLst>
                                          <p:attrName>style.visibility</p:attrName>
                                        </p:attrNameLst>
                                      </p:cBhvr>
                                      <p:to>
                                        <p:strVal val="visible"/>
                                      </p:to>
                                    </p:set>
                                    <p:anim calcmode="lin" valueType="num">
                                      <p:cBhvr additive="base">
                                        <p:cTn id="27" dur="500" fill="hold"/>
                                        <p:tgtEl>
                                          <p:spTgt spid="8089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089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1796337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4112" y="-30163"/>
            <a:ext cx="8153400" cy="7574460"/>
          </a:xfrm>
          <a:prstGeom prst="rect">
            <a:avLst/>
          </a:prstGeom>
        </p:spPr>
      </p:pic>
      <p:sp>
        <p:nvSpPr>
          <p:cNvPr id="7" name="TextBox 6"/>
          <p:cNvSpPr txBox="1"/>
          <p:nvPr/>
        </p:nvSpPr>
        <p:spPr>
          <a:xfrm>
            <a:off x="6640512" y="6980237"/>
            <a:ext cx="3312325" cy="461665"/>
          </a:xfrm>
          <a:prstGeom prst="rect">
            <a:avLst/>
          </a:prstGeom>
          <a:noFill/>
        </p:spPr>
        <p:txBody>
          <a:bodyPr wrap="none" rtlCol="0">
            <a:spAutoFit/>
          </a:bodyPr>
          <a:lstStyle/>
          <a:p>
            <a:r>
              <a:rPr lang="en-US" b="1" dirty="0" err="1" smtClean="0">
                <a:solidFill>
                  <a:schemeClr val="tx1"/>
                </a:solidFill>
              </a:rPr>
              <a:t>Mazarico</a:t>
            </a:r>
            <a:r>
              <a:rPr lang="en-US" b="1" dirty="0" smtClean="0">
                <a:solidFill>
                  <a:schemeClr val="tx1"/>
                </a:solidFill>
              </a:rPr>
              <a:t> (pers. comm.)</a:t>
            </a:r>
            <a:endParaRPr lang="en-US" b="1" dirty="0">
              <a:solidFill>
                <a:schemeClr val="tx1"/>
              </a:solidFill>
            </a:endParaRPr>
          </a:p>
        </p:txBody>
      </p:sp>
    </p:spTree>
    <p:extLst>
      <p:ext uri="{BB962C8B-B14F-4D97-AF65-F5344CB8AC3E}">
        <p14:creationId xmlns:p14="http://schemas.microsoft.com/office/powerpoint/2010/main" xmlns="" val="1801890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0312" y="0"/>
            <a:ext cx="8008175" cy="7550566"/>
          </a:xfrm>
          <a:prstGeom prst="rect">
            <a:avLst/>
          </a:prstGeom>
        </p:spPr>
      </p:pic>
      <p:sp>
        <p:nvSpPr>
          <p:cNvPr id="5" name="TextBox 4"/>
          <p:cNvSpPr txBox="1"/>
          <p:nvPr/>
        </p:nvSpPr>
        <p:spPr>
          <a:xfrm>
            <a:off x="6640512" y="6980237"/>
            <a:ext cx="3312325" cy="461665"/>
          </a:xfrm>
          <a:prstGeom prst="rect">
            <a:avLst/>
          </a:prstGeom>
          <a:noFill/>
        </p:spPr>
        <p:txBody>
          <a:bodyPr wrap="none" rtlCol="0">
            <a:spAutoFit/>
          </a:bodyPr>
          <a:lstStyle/>
          <a:p>
            <a:r>
              <a:rPr lang="en-US" b="1" dirty="0" err="1" smtClean="0">
                <a:solidFill>
                  <a:schemeClr val="tx1"/>
                </a:solidFill>
              </a:rPr>
              <a:t>Mazarico</a:t>
            </a:r>
            <a:r>
              <a:rPr lang="en-US" b="1" dirty="0" smtClean="0">
                <a:solidFill>
                  <a:schemeClr val="tx1"/>
                </a:solidFill>
              </a:rPr>
              <a:t> (pers. comm.)</a:t>
            </a:r>
            <a:endParaRPr lang="en-US" b="1" dirty="0">
              <a:solidFill>
                <a:schemeClr val="tx1"/>
              </a:solidFill>
            </a:endParaRPr>
          </a:p>
        </p:txBody>
      </p:sp>
    </p:spTree>
    <p:extLst>
      <p:ext uri="{BB962C8B-B14F-4D97-AF65-F5344CB8AC3E}">
        <p14:creationId xmlns:p14="http://schemas.microsoft.com/office/powerpoint/2010/main" xmlns="" val="681071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001" t="50146" b="2401"/>
          <a:stretch/>
        </p:blipFill>
        <p:spPr>
          <a:xfrm>
            <a:off x="5482994" y="3885575"/>
            <a:ext cx="4434118" cy="3587335"/>
          </a:xfrm>
          <a:prstGeom prst="rect">
            <a:avLst/>
          </a:prstGeom>
        </p:spPr>
      </p:pic>
      <p:pic>
        <p:nvPicPr>
          <p:cNvPr id="5" name="Picture 4"/>
          <p:cNvPicPr>
            <a:picLocks noChangeAspect="1"/>
          </p:cNvPicPr>
          <p:nvPr/>
        </p:nvPicPr>
        <p:blipFill rotWithShape="1">
          <a:blip r:embed="rId2"/>
          <a:srcRect t="49498" r="49968" b="2432"/>
          <a:stretch/>
        </p:blipFill>
        <p:spPr>
          <a:xfrm>
            <a:off x="620712" y="3809375"/>
            <a:ext cx="4621914" cy="3633998"/>
          </a:xfrm>
          <a:prstGeom prst="rect">
            <a:avLst/>
          </a:prstGeom>
        </p:spPr>
      </p:pic>
      <p:pic>
        <p:nvPicPr>
          <p:cNvPr id="6" name="Picture 5"/>
          <p:cNvPicPr>
            <a:picLocks noChangeAspect="1"/>
          </p:cNvPicPr>
          <p:nvPr/>
        </p:nvPicPr>
        <p:blipFill rotWithShape="1">
          <a:blip r:embed="rId2"/>
          <a:srcRect r="50019" b="50956"/>
          <a:stretch/>
        </p:blipFill>
        <p:spPr>
          <a:xfrm>
            <a:off x="544512" y="-1623"/>
            <a:ext cx="4617188" cy="3707544"/>
          </a:xfrm>
          <a:prstGeom prst="rect">
            <a:avLst/>
          </a:prstGeom>
        </p:spPr>
      </p:pic>
      <p:pic>
        <p:nvPicPr>
          <p:cNvPr id="7" name="Picture 6"/>
          <p:cNvPicPr>
            <a:picLocks noChangeAspect="1"/>
          </p:cNvPicPr>
          <p:nvPr/>
        </p:nvPicPr>
        <p:blipFill rotWithShape="1">
          <a:blip r:embed="rId2"/>
          <a:srcRect l="48949" b="50886"/>
          <a:stretch/>
        </p:blipFill>
        <p:spPr>
          <a:xfrm>
            <a:off x="5277247" y="-1623"/>
            <a:ext cx="4716065" cy="3712884"/>
          </a:xfrm>
          <a:prstGeom prst="rect">
            <a:avLst/>
          </a:prstGeom>
        </p:spPr>
      </p:pic>
      <p:cxnSp>
        <p:nvCxnSpPr>
          <p:cNvPr id="9" name="Straight Connector 8"/>
          <p:cNvCxnSpPr/>
          <p:nvPr/>
        </p:nvCxnSpPr>
        <p:spPr bwMode="auto">
          <a:xfrm>
            <a:off x="152400" y="3735530"/>
            <a:ext cx="9764712"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flipV="1">
            <a:off x="5192712" y="274637"/>
            <a:ext cx="155864" cy="6858000"/>
          </a:xfrm>
          <a:prstGeom prst="line">
            <a:avLst/>
          </a:prstGeom>
          <a:solidFill>
            <a:srgbClr val="00B8FF"/>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xmlns="" val="27158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atin typeface="Times New Roman" charset="0"/>
                <a:cs typeface="HG Mincho Light J;MS Gothic;HG " charset="0"/>
              </a:rPr>
              <a:t>Desorption Experiments</a:t>
            </a:r>
          </a:p>
        </p:txBody>
      </p:sp>
      <p:pic>
        <p:nvPicPr>
          <p:cNvPr id="79875" name="Picture 2" descr="hibbitts_figure3.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6513" y="2636838"/>
            <a:ext cx="3659187"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3" descr="hibbitts_figure4.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116513" y="1951038"/>
            <a:ext cx="32861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TextBox 4"/>
          <p:cNvSpPr txBox="1">
            <a:spLocks noChangeArrowheads="1"/>
          </p:cNvSpPr>
          <p:nvPr/>
        </p:nvSpPr>
        <p:spPr bwMode="auto">
          <a:xfrm>
            <a:off x="1077913" y="2103438"/>
            <a:ext cx="3903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chemeClr val="tx1"/>
                </a:solidFill>
              </a:rPr>
              <a:t>Fe-rich lunar analog glass</a:t>
            </a:r>
          </a:p>
        </p:txBody>
      </p:sp>
      <p:sp>
        <p:nvSpPr>
          <p:cNvPr id="79878" name="TextBox 5"/>
          <p:cNvSpPr txBox="1">
            <a:spLocks noChangeArrowheads="1"/>
          </p:cNvSpPr>
          <p:nvPr/>
        </p:nvSpPr>
        <p:spPr bwMode="auto">
          <a:xfrm>
            <a:off x="8316913" y="2713038"/>
            <a:ext cx="1371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chemeClr val="tx1"/>
                </a:solidFill>
              </a:rPr>
              <a:t>JSC-1A</a:t>
            </a:r>
          </a:p>
        </p:txBody>
      </p:sp>
      <p:sp>
        <p:nvSpPr>
          <p:cNvPr id="79879" name="TextBox 6"/>
          <p:cNvSpPr txBox="1">
            <a:spLocks noChangeArrowheads="1"/>
          </p:cNvSpPr>
          <p:nvPr/>
        </p:nvSpPr>
        <p:spPr bwMode="auto">
          <a:xfrm>
            <a:off x="8240713" y="4541838"/>
            <a:ext cx="16002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chemeClr val="tx1"/>
                </a:solidFill>
              </a:rPr>
              <a:t>albite (feldspar)</a:t>
            </a:r>
          </a:p>
        </p:txBody>
      </p:sp>
      <p:sp>
        <p:nvSpPr>
          <p:cNvPr id="79880" name="TextBox 8"/>
          <p:cNvSpPr txBox="1">
            <a:spLocks noChangeArrowheads="1"/>
          </p:cNvSpPr>
          <p:nvPr/>
        </p:nvSpPr>
        <p:spPr bwMode="auto">
          <a:xfrm>
            <a:off x="1001713" y="6142038"/>
            <a:ext cx="8382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2800">
                <a:solidFill>
                  <a:schemeClr val="bg2"/>
                </a:solidFill>
              </a:rPr>
              <a:t>Hibbitts et al. (2011):</a:t>
            </a:r>
            <a:r>
              <a:rPr lang="en-US" sz="2800">
                <a:solidFill>
                  <a:schemeClr val="tx1"/>
                </a:solidFill>
              </a:rPr>
              <a:t> glass is hydrophobic;</a:t>
            </a:r>
          </a:p>
          <a:p>
            <a:r>
              <a:rPr lang="en-US" sz="2800">
                <a:solidFill>
                  <a:schemeClr val="tx1"/>
                </a:solidFill>
              </a:rPr>
              <a:t>other materials can chemisorb even at high temperatures</a:t>
            </a:r>
          </a:p>
        </p:txBody>
      </p:sp>
    </p:spTree>
    <p:extLst>
      <p:ext uri="{BB962C8B-B14F-4D97-AF65-F5344CB8AC3E}">
        <p14:creationId xmlns:p14="http://schemas.microsoft.com/office/powerpoint/2010/main" xmlns="" val="4204693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687"/>
            <a:ext cx="10107594" cy="7576361"/>
          </a:xfrm>
          <a:prstGeom prst="rect">
            <a:avLst/>
          </a:prstGeom>
        </p:spPr>
      </p:pic>
      <p:sp>
        <p:nvSpPr>
          <p:cNvPr id="4" name="Rectangle 3"/>
          <p:cNvSpPr/>
          <p:nvPr/>
        </p:nvSpPr>
        <p:spPr>
          <a:xfrm>
            <a:off x="4202112" y="7085841"/>
            <a:ext cx="1954381" cy="461665"/>
          </a:xfrm>
          <a:prstGeom prst="rect">
            <a:avLst/>
          </a:prstGeom>
        </p:spPr>
        <p:txBody>
          <a:bodyPr wrap="none">
            <a:spAutoFit/>
          </a:bodyPr>
          <a:lstStyle/>
          <a:p>
            <a:r>
              <a:rPr lang="en-US" dirty="0"/>
              <a:t>Paul G. </a:t>
            </a:r>
            <a:r>
              <a:rPr lang="en-US" dirty="0" err="1"/>
              <a:t>Lucey</a:t>
            </a:r>
            <a:endParaRPr lang="en-US" dirty="0"/>
          </a:p>
        </p:txBody>
      </p:sp>
    </p:spTree>
    <p:extLst>
      <p:ext uri="{BB962C8B-B14F-4D97-AF65-F5344CB8AC3E}">
        <p14:creationId xmlns:p14="http://schemas.microsoft.com/office/powerpoint/2010/main" xmlns="" val="3496556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24448" y="6884204"/>
            <a:ext cx="2352146" cy="524977"/>
          </a:xfrm>
          <a:prstGeom prst="rect">
            <a:avLst/>
          </a:prstGeom>
        </p:spPr>
        <p:txBody>
          <a:bodyPr lIns="100794" tIns="50397" rIns="100794" bIns="50397"/>
          <a:lstStyle/>
          <a:p>
            <a:fld id="{D852A947-68EB-4BE0-97B8-ED10DB33EE7F}" type="slidenum">
              <a:rPr lang="en-US">
                <a:solidFill>
                  <a:srgbClr val="000000"/>
                </a:solidFill>
              </a:rPr>
              <a:pPr/>
              <a:t>47</a:t>
            </a:fld>
            <a:endParaRPr lang="en-US" dirty="0">
              <a:solidFill>
                <a:srgbClr val="000000"/>
              </a:solidFill>
            </a:endParaRPr>
          </a:p>
        </p:txBody>
      </p:sp>
      <p:pic>
        <p:nvPicPr>
          <p:cNvPr id="13316" name="Picture 4" descr="Diviner_geo"/>
          <p:cNvPicPr>
            <a:picLocks noChangeAspect="1" noChangeArrowheads="1"/>
          </p:cNvPicPr>
          <p:nvPr/>
        </p:nvPicPr>
        <p:blipFill rotWithShape="1">
          <a:blip r:embed="rId2" cstate="print"/>
          <a:srcRect l="8872" b="9722"/>
          <a:stretch/>
        </p:blipFill>
        <p:spPr bwMode="auto">
          <a:xfrm>
            <a:off x="513661" y="467229"/>
            <a:ext cx="8726911" cy="6782068"/>
          </a:xfrm>
          <a:prstGeom prst="rect">
            <a:avLst/>
          </a:prstGeom>
          <a:noFill/>
        </p:spPr>
      </p:pic>
      <p:sp>
        <p:nvSpPr>
          <p:cNvPr id="6" name="TextBox 5"/>
          <p:cNvSpPr txBox="1"/>
          <p:nvPr/>
        </p:nvSpPr>
        <p:spPr>
          <a:xfrm>
            <a:off x="6048375" y="123961"/>
            <a:ext cx="3864240" cy="2871768"/>
          </a:xfrm>
          <a:prstGeom prst="rect">
            <a:avLst/>
          </a:prstGeom>
          <a:ln/>
        </p:spPr>
        <p:style>
          <a:lnRef idx="1">
            <a:schemeClr val="accent4"/>
          </a:lnRef>
          <a:fillRef idx="2">
            <a:schemeClr val="accent4"/>
          </a:fillRef>
          <a:effectRef idx="1">
            <a:schemeClr val="accent4"/>
          </a:effectRef>
          <a:fontRef idx="minor">
            <a:schemeClr val="dk1"/>
          </a:fontRef>
        </p:style>
        <p:txBody>
          <a:bodyPr wrap="square" lIns="100794" tIns="50397" rIns="100794" bIns="50397" rtlCol="0">
            <a:spAutoFit/>
          </a:bodyPr>
          <a:lstStyle/>
          <a:p>
            <a:pPr fontAlgn="base">
              <a:spcBef>
                <a:spcPct val="0"/>
              </a:spcBef>
              <a:spcAft>
                <a:spcPct val="0"/>
              </a:spcAft>
            </a:pPr>
            <a:r>
              <a:rPr lang="en-US" sz="1800" dirty="0">
                <a:solidFill>
                  <a:srgbClr val="000000"/>
                </a:solidFill>
                <a:effectLst>
                  <a:outerShdw blurRad="38100" dist="38100" dir="2700000" algn="tl">
                    <a:srgbClr val="000000">
                      <a:alpha val="43137"/>
                    </a:srgbClr>
                  </a:outerShdw>
                </a:effectLst>
              </a:rPr>
              <a:t>Diviner Spectral Channels:</a:t>
            </a:r>
          </a:p>
          <a:p>
            <a:pPr fontAlgn="base">
              <a:spcBef>
                <a:spcPct val="0"/>
              </a:spcBef>
              <a:spcAft>
                <a:spcPct val="0"/>
              </a:spcAft>
              <a:buFont typeface="Arial" pitchFamily="34" charset="0"/>
              <a:buChar char="•"/>
            </a:pPr>
            <a:r>
              <a:rPr lang="en-US" sz="1800" dirty="0">
                <a:solidFill>
                  <a:srgbClr val="000000"/>
                </a:solidFill>
                <a:effectLst>
                  <a:outerShdw blurRad="38100" dist="38100" dir="2700000" algn="tl">
                    <a:srgbClr val="000000">
                      <a:alpha val="43137"/>
                    </a:srgbClr>
                  </a:outerShdw>
                </a:effectLst>
              </a:rPr>
              <a:t>  2 solar channels: 0.35 – 2.8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fontAlgn="base">
              <a:spcBef>
                <a:spcPct val="0"/>
              </a:spcBef>
              <a:spcAft>
                <a:spcPct val="0"/>
              </a:spcAft>
              <a:buFont typeface="Arial" pitchFamily="34" charset="0"/>
              <a:buChar char="•"/>
            </a:pPr>
            <a:r>
              <a:rPr lang="en-US" sz="1800" dirty="0">
                <a:solidFill>
                  <a:srgbClr val="000000"/>
                </a:solidFill>
                <a:effectLst>
                  <a:outerShdw blurRad="38100" dist="38100" dir="2700000" algn="tl">
                    <a:srgbClr val="000000">
                      <a:alpha val="43137"/>
                    </a:srgbClr>
                  </a:outerShdw>
                </a:effectLst>
              </a:rPr>
              <a:t>  7 infrared channels:</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7.80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8.25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8.55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13-23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25-41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50-100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a:p>
            <a:pPr lvl="1" fontAlgn="base">
              <a:spcBef>
                <a:spcPct val="0"/>
              </a:spcBef>
              <a:spcAft>
                <a:spcPct val="0"/>
              </a:spcAft>
              <a:buFont typeface="Wingdings" pitchFamily="2" charset="2"/>
              <a:buChar char="Ø"/>
            </a:pPr>
            <a:r>
              <a:rPr lang="en-US" sz="1800" dirty="0">
                <a:solidFill>
                  <a:srgbClr val="000000"/>
                </a:solidFill>
                <a:effectLst>
                  <a:outerShdw blurRad="38100" dist="38100" dir="2700000" algn="tl">
                    <a:srgbClr val="000000">
                      <a:alpha val="43137"/>
                    </a:srgbClr>
                  </a:outerShdw>
                </a:effectLst>
              </a:rPr>
              <a:t> 100-400 </a:t>
            </a:r>
            <a:r>
              <a:rPr lang="en-US" sz="1800" dirty="0">
                <a:solidFill>
                  <a:srgbClr val="000000"/>
                </a:solidFill>
                <a:effectLst>
                  <a:outerShdw blurRad="38100" dist="38100" dir="2700000" algn="tl">
                    <a:srgbClr val="000000">
                      <a:alpha val="43137"/>
                    </a:srgbClr>
                  </a:outerShdw>
                </a:effectLst>
                <a:latin typeface="Symbol" pitchFamily="18" charset="2"/>
              </a:rPr>
              <a:t>m</a:t>
            </a:r>
            <a:r>
              <a:rPr lang="en-US" sz="1800" dirty="0">
                <a:solidFill>
                  <a:srgbClr val="000000"/>
                </a:solidFill>
                <a:effectLst>
                  <a:outerShdw blurRad="38100" dist="38100" dir="2700000" algn="tl">
                    <a:srgbClr val="000000">
                      <a:alpha val="43137"/>
                    </a:srgbClr>
                  </a:outerShdw>
                </a:effectLst>
              </a:rPr>
              <a:t>m</a:t>
            </a:r>
          </a:p>
        </p:txBody>
      </p:sp>
      <p:sp>
        <p:nvSpPr>
          <p:cNvPr id="8" name="TextBox 7"/>
          <p:cNvSpPr txBox="1"/>
          <p:nvPr/>
        </p:nvSpPr>
        <p:spPr>
          <a:xfrm>
            <a:off x="840052" y="1875286"/>
            <a:ext cx="3864240" cy="655776"/>
          </a:xfrm>
          <a:prstGeom prst="rect">
            <a:avLst/>
          </a:prstGeom>
          <a:noFill/>
        </p:spPr>
        <p:txBody>
          <a:bodyPr wrap="square" lIns="100794" tIns="50397" rIns="100794" bIns="50397" rtlCol="0">
            <a:spAutoFit/>
          </a:bodyPr>
          <a:lstStyle/>
          <a:p>
            <a:pPr fontAlgn="base">
              <a:spcBef>
                <a:spcPct val="0"/>
              </a:spcBef>
              <a:spcAft>
                <a:spcPct val="0"/>
              </a:spcAft>
            </a:pPr>
            <a:r>
              <a:rPr lang="en-US" sz="1800" dirty="0">
                <a:solidFill>
                  <a:srgbClr val="000000"/>
                </a:solidFill>
              </a:rPr>
              <a:t>Diviner typically operates in “push-broom” mode</a:t>
            </a:r>
          </a:p>
        </p:txBody>
      </p:sp>
      <p:sp>
        <p:nvSpPr>
          <p:cNvPr id="9" name="TextBox 8"/>
          <p:cNvSpPr txBox="1"/>
          <p:nvPr/>
        </p:nvSpPr>
        <p:spPr>
          <a:xfrm>
            <a:off x="6972432" y="5711755"/>
            <a:ext cx="2688167" cy="1209774"/>
          </a:xfrm>
          <a:prstGeom prst="rect">
            <a:avLst/>
          </a:prstGeom>
          <a:noFill/>
        </p:spPr>
        <p:txBody>
          <a:bodyPr wrap="square" lIns="100794" tIns="50397" rIns="100794" bIns="50397" rtlCol="0">
            <a:spAutoFit/>
          </a:bodyPr>
          <a:lstStyle/>
          <a:p>
            <a:pPr fontAlgn="base">
              <a:spcBef>
                <a:spcPct val="0"/>
              </a:spcBef>
              <a:spcAft>
                <a:spcPct val="0"/>
              </a:spcAft>
            </a:pPr>
            <a:r>
              <a:rPr lang="en-US" sz="1800" dirty="0">
                <a:solidFill>
                  <a:srgbClr val="000000"/>
                </a:solidFill>
              </a:rPr>
              <a:t>Diviner’s independent two-axis actuators allow targeting independent of the spacecraft</a:t>
            </a:r>
          </a:p>
        </p:txBody>
      </p:sp>
      <p:cxnSp>
        <p:nvCxnSpPr>
          <p:cNvPr id="11" name="Straight Arrow Connector 10"/>
          <p:cNvCxnSpPr/>
          <p:nvPr/>
        </p:nvCxnSpPr>
        <p:spPr>
          <a:xfrm flipV="1">
            <a:off x="1512094" y="2435895"/>
            <a:ext cx="2436151" cy="151193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9648545">
            <a:off x="1752903" y="2902420"/>
            <a:ext cx="1719747" cy="378777"/>
          </a:xfrm>
          <a:prstGeom prst="rect">
            <a:avLst/>
          </a:prstGeom>
          <a:noFill/>
        </p:spPr>
        <p:txBody>
          <a:bodyPr wrap="none" lIns="100794" tIns="50397" rIns="100794" bIns="50397" rtlCol="0">
            <a:spAutoFit/>
          </a:bodyPr>
          <a:lstStyle/>
          <a:p>
            <a:pPr fontAlgn="base">
              <a:spcBef>
                <a:spcPct val="0"/>
              </a:spcBef>
              <a:spcAft>
                <a:spcPct val="0"/>
              </a:spcAft>
            </a:pPr>
            <a:r>
              <a:rPr lang="en-US" sz="1800" dirty="0">
                <a:solidFill>
                  <a:srgbClr val="BBE0E3"/>
                </a:solidFill>
              </a:rPr>
              <a:t>~ 4 km footprint</a:t>
            </a:r>
          </a:p>
        </p:txBody>
      </p:sp>
    </p:spTree>
    <p:extLst>
      <p:ext uri="{BB962C8B-B14F-4D97-AF65-F5344CB8AC3E}">
        <p14:creationId xmlns:p14="http://schemas.microsoft.com/office/powerpoint/2010/main" xmlns="" val="3344869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739775" y="122237"/>
            <a:ext cx="8604250" cy="1258887"/>
          </a:xfrm>
        </p:spPr>
        <p:txBody>
          <a:bodyPr/>
          <a:lstStyle/>
          <a:p>
            <a:r>
              <a:rPr lang="en-US" dirty="0">
                <a:latin typeface="Times New Roman" charset="0"/>
              </a:rPr>
              <a:t>Adsorption Isotherm</a:t>
            </a:r>
          </a:p>
        </p:txBody>
      </p:sp>
      <p:pic>
        <p:nvPicPr>
          <p:cNvPr id="21506" name="Picture 2" descr="caden_fig.eps"/>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48353" y="1370011"/>
            <a:ext cx="6687460" cy="538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Box 3"/>
          <p:cNvSpPr txBox="1">
            <a:spLocks noChangeArrowheads="1"/>
          </p:cNvSpPr>
          <p:nvPr/>
        </p:nvSpPr>
        <p:spPr bwMode="auto">
          <a:xfrm>
            <a:off x="7173912" y="1612006"/>
            <a:ext cx="2754313"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r>
              <a:rPr lang="en-US" sz="2800" dirty="0">
                <a:solidFill>
                  <a:schemeClr val="tx1"/>
                </a:solidFill>
              </a:rPr>
              <a:t>15°C, lunar sample</a:t>
            </a:r>
          </a:p>
          <a:p>
            <a:endParaRPr lang="en-US" sz="2800" dirty="0">
              <a:solidFill>
                <a:schemeClr val="tx1"/>
              </a:solidFill>
            </a:endParaRPr>
          </a:p>
          <a:p>
            <a:r>
              <a:rPr lang="en-US" sz="2800" dirty="0">
                <a:solidFill>
                  <a:schemeClr val="tx1"/>
                </a:solidFill>
              </a:rPr>
              <a:t>approximately reversible</a:t>
            </a:r>
          </a:p>
          <a:p>
            <a:endParaRPr lang="en-US" sz="2800" dirty="0">
              <a:solidFill>
                <a:schemeClr val="tx1"/>
              </a:solidFill>
            </a:endParaRPr>
          </a:p>
          <a:p>
            <a:r>
              <a:rPr lang="en-US" sz="2800" dirty="0">
                <a:solidFill>
                  <a:schemeClr val="tx1"/>
                </a:solidFill>
              </a:rPr>
              <a:t>adsorption rate = desorption rate</a:t>
            </a:r>
          </a:p>
        </p:txBody>
      </p:sp>
    </p:spTree>
    <p:extLst>
      <p:ext uri="{BB962C8B-B14F-4D97-AF65-F5344CB8AC3E}">
        <p14:creationId xmlns:p14="http://schemas.microsoft.com/office/powerpoint/2010/main" xmlns="" val="2654679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Times New Roman" charset="0"/>
              </a:rPr>
              <a:t>Adsorption Isotherm </a:t>
            </a:r>
            <a:br>
              <a:rPr lang="en-US">
                <a:latin typeface="Times New Roman" charset="0"/>
              </a:rPr>
            </a:br>
            <a:r>
              <a:rPr lang="en-US" sz="2800">
                <a:latin typeface="Wingdings" charset="0"/>
                <a:cs typeface="Wingdings" charset="0"/>
              </a:rPr>
              <a:t></a:t>
            </a:r>
            <a:r>
              <a:rPr lang="en-US">
                <a:latin typeface="Times New Roman" charset="0"/>
              </a:rPr>
              <a:t> Desorption Rate</a:t>
            </a:r>
          </a:p>
        </p:txBody>
      </p:sp>
      <p:sp>
        <p:nvSpPr>
          <p:cNvPr id="22530" name="TextBox 3"/>
          <p:cNvSpPr txBox="1">
            <a:spLocks noChangeArrowheads="1"/>
          </p:cNvSpPr>
          <p:nvPr/>
        </p:nvSpPr>
        <p:spPr bwMode="auto">
          <a:xfrm>
            <a:off x="773112" y="2473325"/>
            <a:ext cx="47244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r>
              <a:rPr lang="en-US" dirty="0">
                <a:solidFill>
                  <a:schemeClr val="tx1"/>
                </a:solidFill>
              </a:rPr>
              <a:t>Sublimation rate of ice into vacuum:</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Desorption rate of adsorbed water:</a:t>
            </a:r>
          </a:p>
          <a:p>
            <a:endParaRPr lang="en-US" dirty="0">
              <a:solidFill>
                <a:schemeClr val="tx1"/>
              </a:solidFill>
            </a:endParaRPr>
          </a:p>
          <a:p>
            <a:endParaRPr lang="en-US" dirty="0">
              <a:solidFill>
                <a:schemeClr val="tx1"/>
              </a:solidFill>
            </a:endParaRPr>
          </a:p>
        </p:txBody>
      </p:sp>
      <p:graphicFrame>
        <p:nvGraphicFramePr>
          <p:cNvPr id="22531" name="Object 2"/>
          <p:cNvGraphicFramePr>
            <a:graphicFrameLocks noChangeAspect="1"/>
          </p:cNvGraphicFramePr>
          <p:nvPr/>
        </p:nvGraphicFramePr>
        <p:xfrm>
          <a:off x="5883275" y="3779838"/>
          <a:ext cx="3089275" cy="930275"/>
        </p:xfrm>
        <a:graphic>
          <a:graphicData uri="http://schemas.openxmlformats.org/presentationml/2006/ole">
            <p:oleObj spid="_x0000_s36952" name="Equation" r:id="rId3" imgW="1298160" imgH="383760" progId="Equation.3">
              <p:embed/>
            </p:oleObj>
          </a:graphicData>
        </a:graphic>
      </p:graphicFrame>
      <p:graphicFrame>
        <p:nvGraphicFramePr>
          <p:cNvPr id="22532" name="Object 3"/>
          <p:cNvGraphicFramePr>
            <a:graphicFrameLocks noChangeAspect="1"/>
          </p:cNvGraphicFramePr>
          <p:nvPr/>
        </p:nvGraphicFramePr>
        <p:xfrm>
          <a:off x="5849938" y="2103438"/>
          <a:ext cx="3575050" cy="1100137"/>
        </p:xfrm>
        <a:graphic>
          <a:graphicData uri="http://schemas.openxmlformats.org/presentationml/2006/ole">
            <p:oleObj spid="_x0000_s36953" name="Equation" r:id="rId4" imgW="1307160" imgH="393120" progId="Equation.3">
              <p:embed/>
            </p:oleObj>
          </a:graphicData>
        </a:graphic>
      </p:graphicFrame>
      <p:sp>
        <p:nvSpPr>
          <p:cNvPr id="22533" name="TextBox 4"/>
          <p:cNvSpPr txBox="1">
            <a:spLocks noChangeArrowheads="1"/>
          </p:cNvSpPr>
          <p:nvPr/>
        </p:nvSpPr>
        <p:spPr bwMode="auto">
          <a:xfrm>
            <a:off x="2601911" y="5227638"/>
            <a:ext cx="6705601"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r>
              <a:rPr lang="en-US" i="1" dirty="0">
                <a:solidFill>
                  <a:srgbClr val="000000"/>
                </a:solidFill>
              </a:rPr>
              <a:t>P</a:t>
            </a:r>
            <a:r>
              <a:rPr lang="en-US" i="1" baseline="-25000" dirty="0">
                <a:solidFill>
                  <a:srgbClr val="000000"/>
                </a:solidFill>
              </a:rPr>
              <a:t>0 </a:t>
            </a:r>
            <a:r>
              <a:rPr lang="en-US" dirty="0">
                <a:solidFill>
                  <a:srgbClr val="000000"/>
                </a:solidFill>
              </a:rPr>
              <a:t>... saturation vapor pressure of ice </a:t>
            </a:r>
            <a:r>
              <a:rPr lang="en-US" i="1" dirty="0">
                <a:solidFill>
                  <a:srgbClr val="000000"/>
                </a:solidFill>
              </a:rPr>
              <a:t>P</a:t>
            </a:r>
            <a:r>
              <a:rPr lang="en-US" i="1" baseline="-25000" dirty="0">
                <a:solidFill>
                  <a:srgbClr val="000000"/>
                </a:solidFill>
              </a:rPr>
              <a:t>0</a:t>
            </a:r>
            <a:r>
              <a:rPr lang="en-US" i="1" dirty="0">
                <a:solidFill>
                  <a:srgbClr val="000000"/>
                </a:solidFill>
              </a:rPr>
              <a:t>(T)</a:t>
            </a:r>
          </a:p>
          <a:p>
            <a:r>
              <a:rPr lang="en-US" i="1" dirty="0">
                <a:solidFill>
                  <a:srgbClr val="000000"/>
                </a:solidFill>
              </a:rPr>
              <a:t>m </a:t>
            </a:r>
            <a:r>
              <a:rPr lang="en-US" dirty="0">
                <a:solidFill>
                  <a:srgbClr val="000000"/>
                </a:solidFill>
              </a:rPr>
              <a:t>... mass of molecule</a:t>
            </a:r>
          </a:p>
          <a:p>
            <a:r>
              <a:rPr lang="en-US" i="1" dirty="0">
                <a:solidFill>
                  <a:srgbClr val="000000"/>
                </a:solidFill>
              </a:rPr>
              <a:t>k </a:t>
            </a:r>
            <a:r>
              <a:rPr lang="en-US" dirty="0">
                <a:solidFill>
                  <a:srgbClr val="000000"/>
                </a:solidFill>
              </a:rPr>
              <a:t>... Boltzmann constant</a:t>
            </a:r>
          </a:p>
          <a:p>
            <a:r>
              <a:rPr lang="en-US" i="1" dirty="0">
                <a:solidFill>
                  <a:srgbClr val="000000"/>
                </a:solidFill>
              </a:rPr>
              <a:t>T </a:t>
            </a:r>
            <a:r>
              <a:rPr lang="en-US" dirty="0">
                <a:solidFill>
                  <a:srgbClr val="000000"/>
                </a:solidFill>
              </a:rPr>
              <a:t>... temperature</a:t>
            </a:r>
          </a:p>
          <a:p>
            <a:r>
              <a:rPr lang="en-US" i="1" dirty="0" err="1">
                <a:solidFill>
                  <a:srgbClr val="000000"/>
                </a:solidFill>
              </a:rPr>
              <a:t>θ</a:t>
            </a:r>
            <a:r>
              <a:rPr lang="en-US" dirty="0">
                <a:solidFill>
                  <a:srgbClr val="000000"/>
                </a:solidFill>
              </a:rPr>
              <a:t> ... </a:t>
            </a:r>
            <a:r>
              <a:rPr lang="en-US" dirty="0" err="1">
                <a:solidFill>
                  <a:srgbClr val="000000"/>
                </a:solidFill>
              </a:rPr>
              <a:t>adsorbate</a:t>
            </a:r>
            <a:r>
              <a:rPr lang="en-US" dirty="0">
                <a:solidFill>
                  <a:srgbClr val="000000"/>
                </a:solidFill>
              </a:rPr>
              <a:t> coverage</a:t>
            </a:r>
          </a:p>
        </p:txBody>
      </p:sp>
    </p:spTree>
    <p:extLst>
      <p:ext uri="{BB962C8B-B14F-4D97-AF65-F5344CB8AC3E}">
        <p14:creationId xmlns:p14="http://schemas.microsoft.com/office/powerpoint/2010/main" xmlns="" val="1784857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945"/>
          <a:stretch/>
        </p:blipFill>
        <p:spPr>
          <a:xfrm>
            <a:off x="0" y="0"/>
            <a:ext cx="10080625" cy="4659675"/>
          </a:xfrm>
          <a:prstGeom prst="rect">
            <a:avLst/>
          </a:prstGeom>
        </p:spPr>
      </p:pic>
      <p:sp>
        <p:nvSpPr>
          <p:cNvPr id="5" name="Rectangle 4"/>
          <p:cNvSpPr/>
          <p:nvPr/>
        </p:nvSpPr>
        <p:spPr>
          <a:xfrm>
            <a:off x="773112" y="4618037"/>
            <a:ext cx="3048000" cy="369332"/>
          </a:xfrm>
          <a:prstGeom prst="rect">
            <a:avLst/>
          </a:prstGeom>
        </p:spPr>
        <p:txBody>
          <a:bodyPr wrap="square">
            <a:spAutoFit/>
          </a:bodyPr>
          <a:lstStyle/>
          <a:p>
            <a:r>
              <a:rPr lang="it-IT" sz="1800" dirty="0" err="1">
                <a:solidFill>
                  <a:schemeClr val="tx1"/>
                </a:solidFill>
              </a:rPr>
              <a:t>Mazarico</a:t>
            </a:r>
            <a:r>
              <a:rPr lang="it-IT" sz="1800" dirty="0">
                <a:solidFill>
                  <a:schemeClr val="tx1"/>
                </a:solidFill>
              </a:rPr>
              <a:t> </a:t>
            </a:r>
            <a:r>
              <a:rPr lang="it-IT" sz="1800" dirty="0" smtClean="0">
                <a:solidFill>
                  <a:schemeClr val="tx1"/>
                </a:solidFill>
              </a:rPr>
              <a:t>et </a:t>
            </a:r>
            <a:r>
              <a:rPr lang="it-IT" sz="1800" dirty="0">
                <a:solidFill>
                  <a:schemeClr val="tx1"/>
                </a:solidFill>
              </a:rPr>
              <a:t>al. (2011)</a:t>
            </a:r>
            <a:endParaRPr lang="en-US" sz="1800" dirty="0">
              <a:solidFill>
                <a:schemeClr val="tx1"/>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68912" y="4599282"/>
            <a:ext cx="3918098" cy="294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306512" y="6446837"/>
            <a:ext cx="3048000" cy="707886"/>
          </a:xfrm>
          <a:prstGeom prst="rect">
            <a:avLst/>
          </a:prstGeom>
        </p:spPr>
        <p:txBody>
          <a:bodyPr wrap="square">
            <a:spAutoFit/>
          </a:bodyPr>
          <a:lstStyle/>
          <a:p>
            <a:r>
              <a:rPr lang="it-IT" sz="2000" dirty="0" smtClean="0">
                <a:solidFill>
                  <a:schemeClr val="tx1"/>
                </a:solidFill>
              </a:rPr>
              <a:t>Clementine </a:t>
            </a:r>
            <a:r>
              <a:rPr lang="it-IT" sz="2000" dirty="0" err="1" smtClean="0">
                <a:solidFill>
                  <a:schemeClr val="tx1"/>
                </a:solidFill>
              </a:rPr>
              <a:t>photos</a:t>
            </a:r>
            <a:r>
              <a:rPr lang="it-IT" sz="2000" dirty="0" smtClean="0">
                <a:solidFill>
                  <a:schemeClr val="tx1"/>
                </a:solidFill>
              </a:rPr>
              <a:t> </a:t>
            </a:r>
            <a:r>
              <a:rPr lang="it-IT" sz="2000" dirty="0" err="1" smtClean="0">
                <a:solidFill>
                  <a:schemeClr val="tx1"/>
                </a:solidFill>
              </a:rPr>
              <a:t>taken</a:t>
            </a:r>
            <a:r>
              <a:rPr lang="it-IT" sz="2000" dirty="0" smtClean="0">
                <a:solidFill>
                  <a:schemeClr val="tx1"/>
                </a:solidFill>
              </a:rPr>
              <a:t> over 1 </a:t>
            </a:r>
            <a:r>
              <a:rPr lang="it-IT" sz="2000" dirty="0" err="1" smtClean="0">
                <a:solidFill>
                  <a:schemeClr val="tx1"/>
                </a:solidFill>
              </a:rPr>
              <a:t>lunar</a:t>
            </a:r>
            <a:r>
              <a:rPr lang="it-IT" sz="2000" dirty="0" smtClean="0">
                <a:solidFill>
                  <a:schemeClr val="tx1"/>
                </a:solidFill>
              </a:rPr>
              <a:t> </a:t>
            </a:r>
            <a:r>
              <a:rPr lang="it-IT" sz="2000" dirty="0" err="1" smtClean="0">
                <a:solidFill>
                  <a:schemeClr val="tx1"/>
                </a:solidFill>
              </a:rPr>
              <a:t>day</a:t>
            </a:r>
            <a:endParaRPr lang="en-US" sz="2000" dirty="0">
              <a:solidFill>
                <a:schemeClr val="tx1"/>
              </a:solidFill>
            </a:endParaRPr>
          </a:p>
        </p:txBody>
      </p:sp>
      <p:sp>
        <p:nvSpPr>
          <p:cNvPr id="3" name="Rectangle 2"/>
          <p:cNvSpPr/>
          <p:nvPr/>
        </p:nvSpPr>
        <p:spPr bwMode="auto">
          <a:xfrm>
            <a:off x="87312" y="1265237"/>
            <a:ext cx="5334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xmlns="" val="24314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30163"/>
            <a:ext cx="8604250" cy="1258887"/>
          </a:xfrm>
        </p:spPr>
        <p:txBody>
          <a:bodyPr/>
          <a:lstStyle/>
          <a:p>
            <a:r>
              <a:rPr lang="en-US" dirty="0" smtClean="0"/>
              <a:t>Cold Trapping</a:t>
            </a:r>
            <a:endParaRPr lang="en-US" dirty="0"/>
          </a:p>
        </p:txBody>
      </p:sp>
      <p:sp>
        <p:nvSpPr>
          <p:cNvPr id="3" name="Content Placeholder 2"/>
          <p:cNvSpPr>
            <a:spLocks noGrp="1"/>
          </p:cNvSpPr>
          <p:nvPr>
            <p:ph sz="half" idx="1"/>
          </p:nvPr>
        </p:nvSpPr>
        <p:spPr>
          <a:xfrm>
            <a:off x="87312" y="2179637"/>
            <a:ext cx="3886200" cy="3810000"/>
          </a:xfrm>
        </p:spPr>
        <p:txBody>
          <a:bodyPr>
            <a:noAutofit/>
          </a:bodyPr>
          <a:lstStyle/>
          <a:p>
            <a:pPr>
              <a:buFont typeface="Wingdings" charset="2"/>
              <a:buChar char="q"/>
            </a:pPr>
            <a:r>
              <a:rPr lang="en-US" sz="2400" dirty="0" smtClean="0">
                <a:solidFill>
                  <a:srgbClr val="000000"/>
                </a:solidFill>
              </a:rPr>
              <a:t>Sublimation rates highly non-linear with temperature</a:t>
            </a:r>
          </a:p>
          <a:p>
            <a:pPr>
              <a:buFont typeface="Wingdings" charset="2"/>
              <a:buChar char="q"/>
            </a:pPr>
            <a:r>
              <a:rPr lang="en-US" sz="2400" dirty="0" smtClean="0">
                <a:solidFill>
                  <a:srgbClr val="000000"/>
                </a:solidFill>
              </a:rPr>
              <a:t>Loss from sunlit areas extremely fast; shadowed areas, extremely slow</a:t>
            </a:r>
            <a:endParaRPr lang="en-US" sz="2400" dirty="0">
              <a:solidFill>
                <a:srgbClr val="000000"/>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31967"/>
          <a:stretch/>
        </p:blipFill>
        <p:spPr bwMode="auto">
          <a:xfrm>
            <a:off x="4049712" y="1951037"/>
            <a:ext cx="5867400" cy="3707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Object 3"/>
          <p:cNvGraphicFramePr>
            <a:graphicFrameLocks noChangeAspect="1"/>
          </p:cNvGraphicFramePr>
          <p:nvPr>
            <p:extLst>
              <p:ext uri="{D42A27DB-BD31-4B8C-83A1-F6EECF244321}">
                <p14:modId xmlns:p14="http://schemas.microsoft.com/office/powerpoint/2010/main" xmlns="" val="3419980883"/>
              </p:ext>
            </p:extLst>
          </p:nvPr>
        </p:nvGraphicFramePr>
        <p:xfrm>
          <a:off x="620712" y="5045935"/>
          <a:ext cx="2889250" cy="889098"/>
        </p:xfrm>
        <a:graphic>
          <a:graphicData uri="http://schemas.openxmlformats.org/presentationml/2006/ole">
            <p:oleObj spid="_x0000_s1061" name="Equation" r:id="rId5" imgW="1307160" imgH="393120" progId="Equation.3">
              <p:embed/>
            </p:oleObj>
          </a:graphicData>
        </a:graphic>
      </p:graphicFrame>
    </p:spTree>
    <p:extLst>
      <p:ext uri="{BB962C8B-B14F-4D97-AF65-F5344CB8AC3E}">
        <p14:creationId xmlns:p14="http://schemas.microsoft.com/office/powerpoint/2010/main" xmlns="" val="2872708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30163"/>
            <a:ext cx="8604250" cy="1106487"/>
          </a:xfrm>
        </p:spPr>
        <p:txBody>
          <a:bodyPr/>
          <a:lstStyle/>
          <a:p>
            <a:r>
              <a:rPr lang="en-US" dirty="0" smtClean="0"/>
              <a:t>Inefficiency of Jeans Escape</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xmlns="" val="0"/>
              </a:ext>
            </a:extLst>
          </a:blip>
          <a:stretch>
            <a:fillRect/>
          </a:stretch>
        </p:blipFill>
        <p:spPr>
          <a:xfrm>
            <a:off x="191307" y="1175101"/>
            <a:ext cx="6296805" cy="4738335"/>
          </a:xfrm>
        </p:spPr>
      </p:pic>
      <p:sp>
        <p:nvSpPr>
          <p:cNvPr id="6" name="TextBox 5"/>
          <p:cNvSpPr txBox="1"/>
          <p:nvPr/>
        </p:nvSpPr>
        <p:spPr>
          <a:xfrm>
            <a:off x="756047" y="6215995"/>
            <a:ext cx="8820547" cy="840442"/>
          </a:xfrm>
          <a:prstGeom prst="rect">
            <a:avLst/>
          </a:prstGeom>
          <a:noFill/>
        </p:spPr>
        <p:txBody>
          <a:bodyPr wrap="square" lIns="100794" tIns="50397" rIns="100794" bIns="50397" rtlCol="0">
            <a:spAutoFit/>
          </a:bodyPr>
          <a:lstStyle/>
          <a:p>
            <a:r>
              <a:rPr lang="en-US" dirty="0" smtClean="0">
                <a:solidFill>
                  <a:prstClr val="black"/>
                </a:solidFill>
                <a:sym typeface="Wingdings" pitchFamily="2" charset="2"/>
              </a:rPr>
              <a:t> </a:t>
            </a:r>
            <a:r>
              <a:rPr lang="en-US" b="1" i="1" dirty="0" smtClean="0">
                <a:solidFill>
                  <a:prstClr val="black"/>
                </a:solidFill>
                <a:sym typeface="Wingdings" pitchFamily="2" charset="2"/>
              </a:rPr>
              <a:t>Water strongly bound to the Moon by gravity, &lt; 10</a:t>
            </a:r>
            <a:r>
              <a:rPr lang="en-US" b="1" i="1" baseline="30000" dirty="0" smtClean="0">
                <a:solidFill>
                  <a:prstClr val="black"/>
                </a:solidFill>
                <a:sym typeface="Wingdings" pitchFamily="2" charset="2"/>
              </a:rPr>
              <a:t>-6</a:t>
            </a:r>
            <a:r>
              <a:rPr lang="en-US" b="1" i="1" dirty="0" smtClean="0">
                <a:solidFill>
                  <a:prstClr val="black"/>
                </a:solidFill>
                <a:sym typeface="Wingdings" pitchFamily="2" charset="2"/>
              </a:rPr>
              <a:t> molecules escape per hop</a:t>
            </a:r>
            <a:endParaRPr lang="en-US" b="1" i="1" dirty="0">
              <a:solidFill>
                <a:prstClr val="black"/>
              </a:solidFill>
            </a:endParaRPr>
          </a:p>
        </p:txBody>
      </p:sp>
      <p:sp>
        <p:nvSpPr>
          <p:cNvPr id="3" name="TextBox 2"/>
          <p:cNvSpPr txBox="1"/>
          <p:nvPr/>
        </p:nvSpPr>
        <p:spPr>
          <a:xfrm>
            <a:off x="6030912" y="1570037"/>
            <a:ext cx="3962400" cy="3785652"/>
          </a:xfrm>
          <a:prstGeom prst="rect">
            <a:avLst/>
          </a:prstGeom>
          <a:noFill/>
        </p:spPr>
        <p:txBody>
          <a:bodyPr wrap="square" rtlCol="0">
            <a:spAutoFit/>
          </a:bodyPr>
          <a:lstStyle/>
          <a:p>
            <a:r>
              <a:rPr lang="en-US" dirty="0" smtClean="0">
                <a:solidFill>
                  <a:srgbClr val="000000"/>
                </a:solidFill>
              </a:rPr>
              <a:t>Maxwell-Boltzmann velocity distribution:</a:t>
            </a:r>
          </a:p>
          <a:p>
            <a:endParaRPr lang="en-US" dirty="0">
              <a:solidFill>
                <a:srgbClr val="000000"/>
              </a:solidFill>
            </a:endParaRPr>
          </a:p>
          <a:p>
            <a:endParaRPr lang="en-US" dirty="0" smtClean="0">
              <a:solidFill>
                <a:srgbClr val="000000"/>
              </a:solidFill>
            </a:endParaRPr>
          </a:p>
          <a:p>
            <a:endParaRPr lang="en-US" dirty="0">
              <a:solidFill>
                <a:srgbClr val="000000"/>
              </a:solidFill>
            </a:endParaRPr>
          </a:p>
          <a:p>
            <a:endParaRPr lang="en-US" dirty="0" smtClean="0">
              <a:solidFill>
                <a:srgbClr val="000000"/>
              </a:solidFill>
            </a:endParaRPr>
          </a:p>
          <a:p>
            <a:r>
              <a:rPr lang="en-US" dirty="0" smtClean="0">
                <a:solidFill>
                  <a:srgbClr val="000000"/>
                </a:solidFill>
              </a:rPr>
              <a:t>Gravitational escape</a:t>
            </a:r>
          </a:p>
          <a:p>
            <a:endParaRPr lang="en-US" dirty="0" smtClean="0">
              <a:solidFill>
                <a:srgbClr val="000000"/>
              </a:solidFill>
            </a:endParaRPr>
          </a:p>
          <a:p>
            <a:endParaRPr lang="en-US" dirty="0">
              <a:solidFill>
                <a:srgbClr val="000000"/>
              </a:solidFill>
            </a:endParaRPr>
          </a:p>
          <a:p>
            <a:endParaRPr lang="en-US" dirty="0">
              <a:solidFill>
                <a:srgbClr val="0000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xmlns="" val="3459763606"/>
              </p:ext>
            </p:extLst>
          </p:nvPr>
        </p:nvGraphicFramePr>
        <p:xfrm>
          <a:off x="6330950" y="2570163"/>
          <a:ext cx="3608388" cy="896937"/>
        </p:xfrm>
        <a:graphic>
          <a:graphicData uri="http://schemas.openxmlformats.org/presentationml/2006/ole">
            <p:oleObj spid="_x0000_s42052" name="Equation" r:id="rId4" imgW="2029680" imgH="493560" progId="Equation.3">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1325713709"/>
              </p:ext>
            </p:extLst>
          </p:nvPr>
        </p:nvGraphicFramePr>
        <p:xfrm>
          <a:off x="6548438" y="4541838"/>
          <a:ext cx="2868612" cy="762000"/>
        </p:xfrm>
        <a:graphic>
          <a:graphicData uri="http://schemas.openxmlformats.org/presentationml/2006/ole">
            <p:oleObj spid="_x0000_s42053" name="Equation" r:id="rId5" imgW="1618200" imgH="420480" progId="Equation.3">
              <p:embed/>
            </p:oleObj>
          </a:graphicData>
        </a:graphic>
      </p:graphicFrame>
    </p:spTree>
    <p:extLst>
      <p:ext uri="{BB962C8B-B14F-4D97-AF65-F5344CB8AC3E}">
        <p14:creationId xmlns:p14="http://schemas.microsoft.com/office/powerpoint/2010/main" xmlns="" val="2146727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06512" y="122237"/>
            <a:ext cx="7924800" cy="685800"/>
          </a:xfrm>
        </p:spPr>
        <p:txBody>
          <a:bodyPr>
            <a:noAutofit/>
          </a:bodyPr>
          <a:lstStyle/>
          <a:p>
            <a:pPr algn="ctr"/>
            <a:r>
              <a:rPr lang="en-US" sz="4000" dirty="0"/>
              <a:t>Ice Sublimation and Lag Formation</a:t>
            </a:r>
          </a:p>
        </p:txBody>
      </p:sp>
      <p:sp>
        <p:nvSpPr>
          <p:cNvPr id="21" name="Text Placeholder 20"/>
          <p:cNvSpPr>
            <a:spLocks noGrp="1"/>
          </p:cNvSpPr>
          <p:nvPr>
            <p:ph type="body" sz="half" idx="2"/>
          </p:nvPr>
        </p:nvSpPr>
        <p:spPr>
          <a:xfrm>
            <a:off x="239712" y="1951037"/>
            <a:ext cx="5105400" cy="4497124"/>
          </a:xfrm>
        </p:spPr>
        <p:txBody>
          <a:bodyPr>
            <a:normAutofit/>
          </a:bodyPr>
          <a:lstStyle/>
          <a:p>
            <a:pPr marL="457200" indent="-457200">
              <a:lnSpc>
                <a:spcPct val="110000"/>
              </a:lnSpc>
              <a:buFont typeface="Wingdings" charset="2"/>
              <a:buChar char="q"/>
            </a:pPr>
            <a:r>
              <a:rPr lang="en-US" sz="2600" dirty="0" smtClean="0"/>
              <a:t>Ice table moves downward as ice sublimates and diffuses through desiccated regolith layer</a:t>
            </a:r>
          </a:p>
          <a:p>
            <a:pPr marL="457200" indent="-457200">
              <a:lnSpc>
                <a:spcPct val="110000"/>
              </a:lnSpc>
              <a:buFont typeface="Wingdings" charset="2"/>
              <a:buChar char="q"/>
            </a:pPr>
            <a:r>
              <a:rPr lang="en-US" sz="2600" dirty="0" smtClean="0"/>
              <a:t>Quasi</a:t>
            </a:r>
            <a:r>
              <a:rPr lang="en-US" sz="2600" dirty="0"/>
              <a:t>-steady state can result if sources balance sinks, or if sublimation </a:t>
            </a:r>
            <a:r>
              <a:rPr lang="en-US" sz="2600" dirty="0" smtClean="0"/>
              <a:t>slow</a:t>
            </a:r>
          </a:p>
          <a:p>
            <a:pPr marL="457200" indent="-457200">
              <a:lnSpc>
                <a:spcPct val="110000"/>
              </a:lnSpc>
              <a:buFont typeface="Wingdings" charset="2"/>
              <a:buChar char="q"/>
            </a:pPr>
            <a:r>
              <a:rPr lang="en-US" sz="2600" dirty="0" smtClean="0"/>
              <a:t>Depth </a:t>
            </a:r>
            <a:r>
              <a:rPr lang="en-US" sz="2600" dirty="0"/>
              <a:t>of ice table depends on insolation, regolith composition and porosity</a:t>
            </a:r>
          </a:p>
          <a:p>
            <a:pPr marL="457200" indent="-457200">
              <a:buFont typeface="Wingdings" charset="2"/>
              <a:buChar char="q"/>
            </a:pPr>
            <a:endParaRPr lang="en-US" sz="2600" dirty="0"/>
          </a:p>
        </p:txBody>
      </p:sp>
      <p:pic>
        <p:nvPicPr>
          <p:cNvPr id="7" name="Content Placeholder 7" descr="sublimation_model.png"/>
          <p:cNvPicPr>
            <a:picLocks noChangeAspect="1"/>
          </p:cNvPicPr>
          <p:nvPr/>
        </p:nvPicPr>
        <p:blipFill>
          <a:blip r:embed="rId3" cstate="print"/>
          <a:stretch>
            <a:fillRect/>
          </a:stretch>
        </p:blipFill>
        <p:spPr>
          <a:xfrm>
            <a:off x="5737017" y="1137864"/>
            <a:ext cx="4332495" cy="6451973"/>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xmlns="" val="1914097376"/>
              </p:ext>
            </p:extLst>
          </p:nvPr>
        </p:nvGraphicFramePr>
        <p:xfrm>
          <a:off x="6183312" y="2128249"/>
          <a:ext cx="532033" cy="279988"/>
        </p:xfrm>
        <a:graphic>
          <a:graphicData uri="http://schemas.openxmlformats.org/presentationml/2006/ole">
            <p:oleObj spid="_x0000_s37976" name="Equation" r:id="rId4" imgW="482391" imgH="253890" progId="">
              <p:embed/>
            </p:oleObj>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xmlns="" val="1667240281"/>
              </p:ext>
            </p:extLst>
          </p:nvPr>
        </p:nvGraphicFramePr>
        <p:xfrm>
          <a:off x="6183312" y="4063054"/>
          <a:ext cx="838200" cy="250183"/>
        </p:xfrm>
        <a:graphic>
          <a:graphicData uri="http://schemas.openxmlformats.org/presentationml/2006/ole">
            <p:oleObj spid="_x0000_s37977" name="Equation" r:id="rId5" imgW="850531" imgH="253890" progId="Equation.3">
              <p:embed/>
            </p:oleObj>
          </a:graphicData>
        </a:graphic>
      </p:graphicFrame>
      <p:sp>
        <p:nvSpPr>
          <p:cNvPr id="10" name="Freeform 9"/>
          <p:cNvSpPr/>
          <p:nvPr/>
        </p:nvSpPr>
        <p:spPr>
          <a:xfrm>
            <a:off x="8376817" y="1374103"/>
            <a:ext cx="392024" cy="1061409"/>
          </a:xfrm>
          <a:custGeom>
            <a:avLst/>
            <a:gdLst>
              <a:gd name="connsiteX0" fmla="*/ 249382 w 342900"/>
              <a:gd name="connsiteY0" fmla="*/ 1007918 h 1007918"/>
              <a:gd name="connsiteX1" fmla="*/ 31173 w 342900"/>
              <a:gd name="connsiteY1" fmla="*/ 831272 h 1007918"/>
              <a:gd name="connsiteX2" fmla="*/ 342900 w 342900"/>
              <a:gd name="connsiteY2" fmla="*/ 696191 h 1007918"/>
              <a:gd name="connsiteX3" fmla="*/ 31173 w 342900"/>
              <a:gd name="connsiteY3" fmla="*/ 529936 h 1007918"/>
              <a:gd name="connsiteX4" fmla="*/ 311728 w 342900"/>
              <a:gd name="connsiteY4" fmla="*/ 374072 h 1007918"/>
              <a:gd name="connsiteX5" fmla="*/ 10391 w 342900"/>
              <a:gd name="connsiteY5" fmla="*/ 238991 h 1007918"/>
              <a:gd name="connsiteX6" fmla="*/ 280555 w 342900"/>
              <a:gd name="connsiteY6" fmla="*/ 135082 h 1007918"/>
              <a:gd name="connsiteX7" fmla="*/ 0 w 342900"/>
              <a:gd name="connsiteY7" fmla="*/ 0 h 1007918"/>
              <a:gd name="connsiteX8" fmla="*/ 0 w 342900"/>
              <a:gd name="connsiteY8" fmla="*/ 0 h 1007918"/>
              <a:gd name="connsiteX0" fmla="*/ 290946 w 384464"/>
              <a:gd name="connsiteY0" fmla="*/ 1267691 h 1267691"/>
              <a:gd name="connsiteX1" fmla="*/ 72737 w 384464"/>
              <a:gd name="connsiteY1" fmla="*/ 1091045 h 1267691"/>
              <a:gd name="connsiteX2" fmla="*/ 384464 w 384464"/>
              <a:gd name="connsiteY2" fmla="*/ 955964 h 1267691"/>
              <a:gd name="connsiteX3" fmla="*/ 72737 w 384464"/>
              <a:gd name="connsiteY3" fmla="*/ 789709 h 1267691"/>
              <a:gd name="connsiteX4" fmla="*/ 353292 w 384464"/>
              <a:gd name="connsiteY4" fmla="*/ 633845 h 1267691"/>
              <a:gd name="connsiteX5" fmla="*/ 51955 w 384464"/>
              <a:gd name="connsiteY5" fmla="*/ 498764 h 1267691"/>
              <a:gd name="connsiteX6" fmla="*/ 322119 w 384464"/>
              <a:gd name="connsiteY6" fmla="*/ 394855 h 1267691"/>
              <a:gd name="connsiteX7" fmla="*/ 41564 w 384464"/>
              <a:gd name="connsiteY7" fmla="*/ 259773 h 1267691"/>
              <a:gd name="connsiteX8" fmla="*/ 72737 w 384464"/>
              <a:gd name="connsiteY8" fmla="*/ 0 h 1267691"/>
              <a:gd name="connsiteX0" fmla="*/ 290946 w 384464"/>
              <a:gd name="connsiteY0" fmla="*/ 1267691 h 1267691"/>
              <a:gd name="connsiteX1" fmla="*/ 72737 w 384464"/>
              <a:gd name="connsiteY1" fmla="*/ 1091045 h 1267691"/>
              <a:gd name="connsiteX2" fmla="*/ 384464 w 384464"/>
              <a:gd name="connsiteY2" fmla="*/ 955964 h 1267691"/>
              <a:gd name="connsiteX3" fmla="*/ 72737 w 384464"/>
              <a:gd name="connsiteY3" fmla="*/ 789709 h 1267691"/>
              <a:gd name="connsiteX4" fmla="*/ 353292 w 384464"/>
              <a:gd name="connsiteY4" fmla="*/ 633845 h 1267691"/>
              <a:gd name="connsiteX5" fmla="*/ 51955 w 384464"/>
              <a:gd name="connsiteY5" fmla="*/ 498764 h 1267691"/>
              <a:gd name="connsiteX6" fmla="*/ 322119 w 384464"/>
              <a:gd name="connsiteY6" fmla="*/ 394855 h 1267691"/>
              <a:gd name="connsiteX7" fmla="*/ 41564 w 384464"/>
              <a:gd name="connsiteY7" fmla="*/ 259773 h 1267691"/>
              <a:gd name="connsiteX8" fmla="*/ 72737 w 384464"/>
              <a:gd name="connsiteY8" fmla="*/ 0 h 1267691"/>
              <a:gd name="connsiteX0" fmla="*/ 290946 w 384464"/>
              <a:gd name="connsiteY0" fmla="*/ 1267691 h 1267691"/>
              <a:gd name="connsiteX1" fmla="*/ 72737 w 384464"/>
              <a:gd name="connsiteY1" fmla="*/ 1091045 h 1267691"/>
              <a:gd name="connsiteX2" fmla="*/ 384464 w 384464"/>
              <a:gd name="connsiteY2" fmla="*/ 955964 h 1267691"/>
              <a:gd name="connsiteX3" fmla="*/ 72737 w 384464"/>
              <a:gd name="connsiteY3" fmla="*/ 789709 h 1267691"/>
              <a:gd name="connsiteX4" fmla="*/ 353292 w 384464"/>
              <a:gd name="connsiteY4" fmla="*/ 633845 h 1267691"/>
              <a:gd name="connsiteX5" fmla="*/ 51955 w 384464"/>
              <a:gd name="connsiteY5" fmla="*/ 498764 h 1267691"/>
              <a:gd name="connsiteX6" fmla="*/ 322119 w 384464"/>
              <a:gd name="connsiteY6" fmla="*/ 394855 h 1267691"/>
              <a:gd name="connsiteX7" fmla="*/ 41564 w 384464"/>
              <a:gd name="connsiteY7" fmla="*/ 259773 h 1267691"/>
              <a:gd name="connsiteX8" fmla="*/ 72737 w 384464"/>
              <a:gd name="connsiteY8" fmla="*/ 0 h 1267691"/>
              <a:gd name="connsiteX0" fmla="*/ 290946 w 384464"/>
              <a:gd name="connsiteY0" fmla="*/ 1267691 h 1267691"/>
              <a:gd name="connsiteX1" fmla="*/ 72737 w 384464"/>
              <a:gd name="connsiteY1" fmla="*/ 1091045 h 1267691"/>
              <a:gd name="connsiteX2" fmla="*/ 384464 w 384464"/>
              <a:gd name="connsiteY2" fmla="*/ 955964 h 1267691"/>
              <a:gd name="connsiteX3" fmla="*/ 72737 w 384464"/>
              <a:gd name="connsiteY3" fmla="*/ 789709 h 1267691"/>
              <a:gd name="connsiteX4" fmla="*/ 353292 w 384464"/>
              <a:gd name="connsiteY4" fmla="*/ 633845 h 1267691"/>
              <a:gd name="connsiteX5" fmla="*/ 51955 w 384464"/>
              <a:gd name="connsiteY5" fmla="*/ 498764 h 1267691"/>
              <a:gd name="connsiteX6" fmla="*/ 322119 w 384464"/>
              <a:gd name="connsiteY6" fmla="*/ 394855 h 1267691"/>
              <a:gd name="connsiteX7" fmla="*/ 41564 w 384464"/>
              <a:gd name="connsiteY7" fmla="*/ 259773 h 1267691"/>
              <a:gd name="connsiteX8" fmla="*/ 72737 w 384464"/>
              <a:gd name="connsiteY8" fmla="*/ 0 h 1267691"/>
              <a:gd name="connsiteX0" fmla="*/ 290946 w 384464"/>
              <a:gd name="connsiteY0" fmla="*/ 1191490 h 1191490"/>
              <a:gd name="connsiteX1" fmla="*/ 72737 w 384464"/>
              <a:gd name="connsiteY1" fmla="*/ 1014844 h 1191490"/>
              <a:gd name="connsiteX2" fmla="*/ 384464 w 384464"/>
              <a:gd name="connsiteY2" fmla="*/ 879763 h 1191490"/>
              <a:gd name="connsiteX3" fmla="*/ 72737 w 384464"/>
              <a:gd name="connsiteY3" fmla="*/ 713508 h 1191490"/>
              <a:gd name="connsiteX4" fmla="*/ 353292 w 384464"/>
              <a:gd name="connsiteY4" fmla="*/ 557644 h 1191490"/>
              <a:gd name="connsiteX5" fmla="*/ 51955 w 384464"/>
              <a:gd name="connsiteY5" fmla="*/ 422563 h 1191490"/>
              <a:gd name="connsiteX6" fmla="*/ 322119 w 384464"/>
              <a:gd name="connsiteY6" fmla="*/ 318654 h 1191490"/>
              <a:gd name="connsiteX7" fmla="*/ 41564 w 384464"/>
              <a:gd name="connsiteY7" fmla="*/ 183572 h 1191490"/>
              <a:gd name="connsiteX8" fmla="*/ 72737 w 384464"/>
              <a:gd name="connsiteY8" fmla="*/ 0 h 1191490"/>
              <a:gd name="connsiteX0" fmla="*/ 290946 w 384464"/>
              <a:gd name="connsiteY0" fmla="*/ 1191491 h 1191491"/>
              <a:gd name="connsiteX1" fmla="*/ 72737 w 384464"/>
              <a:gd name="connsiteY1" fmla="*/ 1014845 h 1191491"/>
              <a:gd name="connsiteX2" fmla="*/ 384464 w 384464"/>
              <a:gd name="connsiteY2" fmla="*/ 879764 h 1191491"/>
              <a:gd name="connsiteX3" fmla="*/ 72737 w 384464"/>
              <a:gd name="connsiteY3" fmla="*/ 713509 h 1191491"/>
              <a:gd name="connsiteX4" fmla="*/ 353292 w 384464"/>
              <a:gd name="connsiteY4" fmla="*/ 557645 h 1191491"/>
              <a:gd name="connsiteX5" fmla="*/ 51955 w 384464"/>
              <a:gd name="connsiteY5" fmla="*/ 422564 h 1191491"/>
              <a:gd name="connsiteX6" fmla="*/ 322119 w 384464"/>
              <a:gd name="connsiteY6" fmla="*/ 318655 h 1191491"/>
              <a:gd name="connsiteX7" fmla="*/ 41564 w 384464"/>
              <a:gd name="connsiteY7" fmla="*/ 183573 h 1191491"/>
              <a:gd name="connsiteX8" fmla="*/ 72737 w 384464"/>
              <a:gd name="connsiteY8" fmla="*/ 0 h 1191491"/>
              <a:gd name="connsiteX0" fmla="*/ 299604 w 393122"/>
              <a:gd name="connsiteY0" fmla="*/ 1191491 h 1191491"/>
              <a:gd name="connsiteX1" fmla="*/ 81395 w 393122"/>
              <a:gd name="connsiteY1" fmla="*/ 1014845 h 1191491"/>
              <a:gd name="connsiteX2" fmla="*/ 393122 w 393122"/>
              <a:gd name="connsiteY2" fmla="*/ 879764 h 1191491"/>
              <a:gd name="connsiteX3" fmla="*/ 81395 w 393122"/>
              <a:gd name="connsiteY3" fmla="*/ 713509 h 1191491"/>
              <a:gd name="connsiteX4" fmla="*/ 361950 w 393122"/>
              <a:gd name="connsiteY4" fmla="*/ 557645 h 1191491"/>
              <a:gd name="connsiteX5" fmla="*/ 5195 w 393122"/>
              <a:gd name="connsiteY5" fmla="*/ 457201 h 1191491"/>
              <a:gd name="connsiteX6" fmla="*/ 330777 w 393122"/>
              <a:gd name="connsiteY6" fmla="*/ 318655 h 1191491"/>
              <a:gd name="connsiteX7" fmla="*/ 50222 w 393122"/>
              <a:gd name="connsiteY7" fmla="*/ 183573 h 1191491"/>
              <a:gd name="connsiteX8" fmla="*/ 81395 w 393122"/>
              <a:gd name="connsiteY8" fmla="*/ 0 h 1191491"/>
              <a:gd name="connsiteX0" fmla="*/ 290946 w 384464"/>
              <a:gd name="connsiteY0" fmla="*/ 1191491 h 1191491"/>
              <a:gd name="connsiteX1" fmla="*/ 72737 w 384464"/>
              <a:gd name="connsiteY1" fmla="*/ 1014845 h 1191491"/>
              <a:gd name="connsiteX2" fmla="*/ 384464 w 384464"/>
              <a:gd name="connsiteY2" fmla="*/ 879764 h 1191491"/>
              <a:gd name="connsiteX3" fmla="*/ 72737 w 384464"/>
              <a:gd name="connsiteY3" fmla="*/ 713509 h 1191491"/>
              <a:gd name="connsiteX4" fmla="*/ 353292 w 384464"/>
              <a:gd name="connsiteY4" fmla="*/ 557645 h 1191491"/>
              <a:gd name="connsiteX5" fmla="*/ 72737 w 384464"/>
              <a:gd name="connsiteY5" fmla="*/ 457201 h 1191491"/>
              <a:gd name="connsiteX6" fmla="*/ 322119 w 384464"/>
              <a:gd name="connsiteY6" fmla="*/ 318655 h 1191491"/>
              <a:gd name="connsiteX7" fmla="*/ 41564 w 384464"/>
              <a:gd name="connsiteY7" fmla="*/ 183573 h 1191491"/>
              <a:gd name="connsiteX8" fmla="*/ 72737 w 384464"/>
              <a:gd name="connsiteY8" fmla="*/ 0 h 1191491"/>
              <a:gd name="connsiteX0" fmla="*/ 290946 w 384464"/>
              <a:gd name="connsiteY0" fmla="*/ 1191491 h 1191491"/>
              <a:gd name="connsiteX1" fmla="*/ 72737 w 384464"/>
              <a:gd name="connsiteY1" fmla="*/ 1014845 h 1191491"/>
              <a:gd name="connsiteX2" fmla="*/ 384464 w 384464"/>
              <a:gd name="connsiteY2" fmla="*/ 879764 h 1191491"/>
              <a:gd name="connsiteX3" fmla="*/ 72737 w 384464"/>
              <a:gd name="connsiteY3" fmla="*/ 762001 h 1191491"/>
              <a:gd name="connsiteX4" fmla="*/ 353292 w 384464"/>
              <a:gd name="connsiteY4" fmla="*/ 557645 h 1191491"/>
              <a:gd name="connsiteX5" fmla="*/ 72737 w 384464"/>
              <a:gd name="connsiteY5" fmla="*/ 457201 h 1191491"/>
              <a:gd name="connsiteX6" fmla="*/ 322119 w 384464"/>
              <a:gd name="connsiteY6" fmla="*/ 318655 h 1191491"/>
              <a:gd name="connsiteX7" fmla="*/ 41564 w 384464"/>
              <a:gd name="connsiteY7" fmla="*/ 183573 h 1191491"/>
              <a:gd name="connsiteX8" fmla="*/ 72737 w 384464"/>
              <a:gd name="connsiteY8" fmla="*/ 0 h 1191491"/>
              <a:gd name="connsiteX0" fmla="*/ 290946 w 384464"/>
              <a:gd name="connsiteY0" fmla="*/ 1191491 h 1191491"/>
              <a:gd name="connsiteX1" fmla="*/ 72737 w 384464"/>
              <a:gd name="connsiteY1" fmla="*/ 1066801 h 1191491"/>
              <a:gd name="connsiteX2" fmla="*/ 384464 w 384464"/>
              <a:gd name="connsiteY2" fmla="*/ 879764 h 1191491"/>
              <a:gd name="connsiteX3" fmla="*/ 72737 w 384464"/>
              <a:gd name="connsiteY3" fmla="*/ 762001 h 1191491"/>
              <a:gd name="connsiteX4" fmla="*/ 353292 w 384464"/>
              <a:gd name="connsiteY4" fmla="*/ 557645 h 1191491"/>
              <a:gd name="connsiteX5" fmla="*/ 72737 w 384464"/>
              <a:gd name="connsiteY5" fmla="*/ 457201 h 1191491"/>
              <a:gd name="connsiteX6" fmla="*/ 322119 w 384464"/>
              <a:gd name="connsiteY6" fmla="*/ 318655 h 1191491"/>
              <a:gd name="connsiteX7" fmla="*/ 41564 w 384464"/>
              <a:gd name="connsiteY7" fmla="*/ 183573 h 1191491"/>
              <a:gd name="connsiteX8" fmla="*/ 72737 w 384464"/>
              <a:gd name="connsiteY8" fmla="*/ 0 h 1191491"/>
              <a:gd name="connsiteX0" fmla="*/ 287482 w 381000"/>
              <a:gd name="connsiteY0" fmla="*/ 1191491 h 1191491"/>
              <a:gd name="connsiteX1" fmla="*/ 69273 w 381000"/>
              <a:gd name="connsiteY1" fmla="*/ 1066801 h 1191491"/>
              <a:gd name="connsiteX2" fmla="*/ 381000 w 381000"/>
              <a:gd name="connsiteY2" fmla="*/ 879764 h 1191491"/>
              <a:gd name="connsiteX3" fmla="*/ 69273 w 381000"/>
              <a:gd name="connsiteY3" fmla="*/ 762001 h 1191491"/>
              <a:gd name="connsiteX4" fmla="*/ 349828 w 381000"/>
              <a:gd name="connsiteY4" fmla="*/ 557645 h 1191491"/>
              <a:gd name="connsiteX5" fmla="*/ 69273 w 381000"/>
              <a:gd name="connsiteY5" fmla="*/ 457201 h 1191491"/>
              <a:gd name="connsiteX6" fmla="*/ 297873 w 381000"/>
              <a:gd name="connsiteY6" fmla="*/ 304801 h 1191491"/>
              <a:gd name="connsiteX7" fmla="*/ 38100 w 381000"/>
              <a:gd name="connsiteY7" fmla="*/ 183573 h 1191491"/>
              <a:gd name="connsiteX8" fmla="*/ 69273 w 381000"/>
              <a:gd name="connsiteY8" fmla="*/ 0 h 1191491"/>
              <a:gd name="connsiteX0" fmla="*/ 300182 w 393700"/>
              <a:gd name="connsiteY0" fmla="*/ 1191491 h 1191491"/>
              <a:gd name="connsiteX1" fmla="*/ 81973 w 393700"/>
              <a:gd name="connsiteY1" fmla="*/ 1066801 h 1191491"/>
              <a:gd name="connsiteX2" fmla="*/ 393700 w 393700"/>
              <a:gd name="connsiteY2" fmla="*/ 879764 h 1191491"/>
              <a:gd name="connsiteX3" fmla="*/ 81973 w 393700"/>
              <a:gd name="connsiteY3" fmla="*/ 762001 h 1191491"/>
              <a:gd name="connsiteX4" fmla="*/ 362528 w 393700"/>
              <a:gd name="connsiteY4" fmla="*/ 557645 h 1191491"/>
              <a:gd name="connsiteX5" fmla="*/ 81973 w 393700"/>
              <a:gd name="connsiteY5" fmla="*/ 457201 h 1191491"/>
              <a:gd name="connsiteX6" fmla="*/ 386773 w 393700"/>
              <a:gd name="connsiteY6" fmla="*/ 304801 h 1191491"/>
              <a:gd name="connsiteX7" fmla="*/ 50800 w 393700"/>
              <a:gd name="connsiteY7" fmla="*/ 183573 h 1191491"/>
              <a:gd name="connsiteX8" fmla="*/ 81973 w 393700"/>
              <a:gd name="connsiteY8" fmla="*/ 0 h 1191491"/>
              <a:gd name="connsiteX0" fmla="*/ 300182 w 393700"/>
              <a:gd name="connsiteY0" fmla="*/ 1191491 h 1191491"/>
              <a:gd name="connsiteX1" fmla="*/ 81973 w 393700"/>
              <a:gd name="connsiteY1" fmla="*/ 1066801 h 1191491"/>
              <a:gd name="connsiteX2" fmla="*/ 393700 w 393700"/>
              <a:gd name="connsiteY2" fmla="*/ 879764 h 1191491"/>
              <a:gd name="connsiteX3" fmla="*/ 81973 w 393700"/>
              <a:gd name="connsiteY3" fmla="*/ 762001 h 1191491"/>
              <a:gd name="connsiteX4" fmla="*/ 362528 w 393700"/>
              <a:gd name="connsiteY4" fmla="*/ 557645 h 1191491"/>
              <a:gd name="connsiteX5" fmla="*/ 81973 w 393700"/>
              <a:gd name="connsiteY5" fmla="*/ 457201 h 1191491"/>
              <a:gd name="connsiteX6" fmla="*/ 386773 w 393700"/>
              <a:gd name="connsiteY6" fmla="*/ 304801 h 1191491"/>
              <a:gd name="connsiteX7" fmla="*/ 50800 w 393700"/>
              <a:gd name="connsiteY7" fmla="*/ 183573 h 1191491"/>
              <a:gd name="connsiteX8" fmla="*/ 81973 w 393700"/>
              <a:gd name="connsiteY8" fmla="*/ 0 h 1191491"/>
              <a:gd name="connsiteX0" fmla="*/ 300182 w 393700"/>
              <a:gd name="connsiteY0" fmla="*/ 1191491 h 1191491"/>
              <a:gd name="connsiteX1" fmla="*/ 81973 w 393700"/>
              <a:gd name="connsiteY1" fmla="*/ 1066801 h 1191491"/>
              <a:gd name="connsiteX2" fmla="*/ 393700 w 393700"/>
              <a:gd name="connsiteY2" fmla="*/ 879764 h 1191491"/>
              <a:gd name="connsiteX3" fmla="*/ 81973 w 393700"/>
              <a:gd name="connsiteY3" fmla="*/ 762001 h 1191491"/>
              <a:gd name="connsiteX4" fmla="*/ 362528 w 393700"/>
              <a:gd name="connsiteY4" fmla="*/ 557645 h 1191491"/>
              <a:gd name="connsiteX5" fmla="*/ 81973 w 393700"/>
              <a:gd name="connsiteY5" fmla="*/ 457201 h 1191491"/>
              <a:gd name="connsiteX6" fmla="*/ 386773 w 393700"/>
              <a:gd name="connsiteY6" fmla="*/ 304801 h 1191491"/>
              <a:gd name="connsiteX7" fmla="*/ 50800 w 393700"/>
              <a:gd name="connsiteY7" fmla="*/ 183573 h 1191491"/>
              <a:gd name="connsiteX8" fmla="*/ 81973 w 393700"/>
              <a:gd name="connsiteY8" fmla="*/ 0 h 1191491"/>
              <a:gd name="connsiteX0" fmla="*/ 287482 w 381000"/>
              <a:gd name="connsiteY0" fmla="*/ 1191491 h 1191491"/>
              <a:gd name="connsiteX1" fmla="*/ 69273 w 381000"/>
              <a:gd name="connsiteY1" fmla="*/ 1066801 h 1191491"/>
              <a:gd name="connsiteX2" fmla="*/ 381000 w 381000"/>
              <a:gd name="connsiteY2" fmla="*/ 879764 h 1191491"/>
              <a:gd name="connsiteX3" fmla="*/ 69273 w 381000"/>
              <a:gd name="connsiteY3" fmla="*/ 762001 h 1191491"/>
              <a:gd name="connsiteX4" fmla="*/ 349828 w 381000"/>
              <a:gd name="connsiteY4" fmla="*/ 557645 h 1191491"/>
              <a:gd name="connsiteX5" fmla="*/ 69273 w 381000"/>
              <a:gd name="connsiteY5" fmla="*/ 457201 h 1191491"/>
              <a:gd name="connsiteX6" fmla="*/ 297873 w 381000"/>
              <a:gd name="connsiteY6" fmla="*/ 304801 h 1191491"/>
              <a:gd name="connsiteX7" fmla="*/ 38100 w 381000"/>
              <a:gd name="connsiteY7" fmla="*/ 183573 h 1191491"/>
              <a:gd name="connsiteX8" fmla="*/ 69273 w 381000"/>
              <a:gd name="connsiteY8" fmla="*/ 0 h 1191491"/>
              <a:gd name="connsiteX0" fmla="*/ 262082 w 355600"/>
              <a:gd name="connsiteY0" fmla="*/ 1191490 h 1191490"/>
              <a:gd name="connsiteX1" fmla="*/ 43873 w 355600"/>
              <a:gd name="connsiteY1" fmla="*/ 1066800 h 1191490"/>
              <a:gd name="connsiteX2" fmla="*/ 355600 w 355600"/>
              <a:gd name="connsiteY2" fmla="*/ 879763 h 1191490"/>
              <a:gd name="connsiteX3" fmla="*/ 43873 w 355600"/>
              <a:gd name="connsiteY3" fmla="*/ 762000 h 1191490"/>
              <a:gd name="connsiteX4" fmla="*/ 324428 w 355600"/>
              <a:gd name="connsiteY4" fmla="*/ 557644 h 1191490"/>
              <a:gd name="connsiteX5" fmla="*/ 43873 w 355600"/>
              <a:gd name="connsiteY5" fmla="*/ 457200 h 1191490"/>
              <a:gd name="connsiteX6" fmla="*/ 272473 w 355600"/>
              <a:gd name="connsiteY6" fmla="*/ 304800 h 1191490"/>
              <a:gd name="connsiteX7" fmla="*/ 12700 w 355600"/>
              <a:gd name="connsiteY7" fmla="*/ 183572 h 1191490"/>
              <a:gd name="connsiteX8" fmla="*/ 196273 w 355600"/>
              <a:gd name="connsiteY8" fmla="*/ 0 h 11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1191490">
                <a:moveTo>
                  <a:pt x="262082" y="1191490"/>
                </a:moveTo>
                <a:cubicBezTo>
                  <a:pt x="145184" y="1129144"/>
                  <a:pt x="28287" y="1118754"/>
                  <a:pt x="43873" y="1066800"/>
                </a:cubicBezTo>
                <a:cubicBezTo>
                  <a:pt x="59459" y="1014846"/>
                  <a:pt x="355600" y="930563"/>
                  <a:pt x="355600" y="879763"/>
                </a:cubicBezTo>
                <a:cubicBezTo>
                  <a:pt x="355600" y="828963"/>
                  <a:pt x="49068" y="815686"/>
                  <a:pt x="43873" y="762000"/>
                </a:cubicBezTo>
                <a:cubicBezTo>
                  <a:pt x="38678" y="708314"/>
                  <a:pt x="324428" y="608444"/>
                  <a:pt x="324428" y="557644"/>
                </a:cubicBezTo>
                <a:cubicBezTo>
                  <a:pt x="324428" y="506844"/>
                  <a:pt x="52532" y="499341"/>
                  <a:pt x="43873" y="457200"/>
                </a:cubicBezTo>
                <a:cubicBezTo>
                  <a:pt x="35214" y="415059"/>
                  <a:pt x="277668" y="350405"/>
                  <a:pt x="272473" y="304800"/>
                </a:cubicBezTo>
                <a:cubicBezTo>
                  <a:pt x="267278" y="259195"/>
                  <a:pt x="25400" y="234372"/>
                  <a:pt x="12700" y="183572"/>
                </a:cubicBezTo>
                <a:cubicBezTo>
                  <a:pt x="0" y="132772"/>
                  <a:pt x="168563" y="145473"/>
                  <a:pt x="196273" y="0"/>
                </a:cubicBezTo>
              </a:path>
            </a:pathLst>
          </a:custGeom>
          <a:ln w="28575" cmpd="sng">
            <a:solidFill>
              <a:srgbClr val="C00000"/>
            </a:solidFill>
          </a:ln>
        </p:spPr>
        <p:style>
          <a:lnRef idx="1">
            <a:schemeClr val="accent1"/>
          </a:lnRef>
          <a:fillRef idx="0">
            <a:schemeClr val="accent1"/>
          </a:fillRef>
          <a:effectRef idx="0">
            <a:schemeClr val="accent1"/>
          </a:effectRef>
          <a:fontRef idx="minor">
            <a:schemeClr val="tx1"/>
          </a:fontRef>
        </p:style>
        <p:txBody>
          <a:bodyPr lIns="100794" tIns="50397" rIns="100794" bIns="50397" rtlCol="0" anchor="ctr"/>
          <a:lstStyle/>
          <a:p>
            <a:pPr algn="ctr"/>
            <a:endParaRPr lang="en-US" dirty="0">
              <a:solidFill>
                <a:prstClr val="black"/>
              </a:solidFill>
            </a:endParaRPr>
          </a:p>
        </p:txBody>
      </p:sp>
      <p:cxnSp>
        <p:nvCxnSpPr>
          <p:cNvPr id="11" name="Straight Arrow Connector 10"/>
          <p:cNvCxnSpPr/>
          <p:nvPr/>
        </p:nvCxnSpPr>
        <p:spPr>
          <a:xfrm rot="5400000" flipH="1" flipV="1">
            <a:off x="8426076" y="1205236"/>
            <a:ext cx="335986" cy="1751"/>
          </a:xfrm>
          <a:prstGeom prst="straightConnector1">
            <a:avLst/>
          </a:prstGeom>
          <a:ln w="28575"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61204" y="1374104"/>
            <a:ext cx="1176073" cy="576753"/>
          </a:xfrm>
          <a:prstGeom prst="rect">
            <a:avLst/>
          </a:prstGeom>
          <a:noFill/>
        </p:spPr>
        <p:txBody>
          <a:bodyPr wrap="square" lIns="100794" tIns="50397" rIns="100794" bIns="50397" rtlCol="0">
            <a:spAutoFit/>
          </a:bodyPr>
          <a:lstStyle/>
          <a:p>
            <a:r>
              <a:rPr lang="en-US" sz="1500" dirty="0">
                <a:solidFill>
                  <a:srgbClr val="C00000"/>
                </a:solidFill>
              </a:rPr>
              <a:t>IR emission to space</a:t>
            </a:r>
          </a:p>
        </p:txBody>
      </p:sp>
      <p:sp>
        <p:nvSpPr>
          <p:cNvPr id="15" name="TextBox 14"/>
          <p:cNvSpPr txBox="1"/>
          <p:nvPr/>
        </p:nvSpPr>
        <p:spPr>
          <a:xfrm>
            <a:off x="6073038" y="1542097"/>
            <a:ext cx="1186498" cy="471110"/>
          </a:xfrm>
          <a:prstGeom prst="rect">
            <a:avLst/>
          </a:prstGeom>
          <a:noFill/>
        </p:spPr>
        <p:txBody>
          <a:bodyPr wrap="none" lIns="100794" tIns="50397" rIns="100794" bIns="50397" rtlCol="0">
            <a:spAutoFit/>
          </a:bodyPr>
          <a:lstStyle/>
          <a:p>
            <a:r>
              <a:rPr lang="en-US" dirty="0">
                <a:solidFill>
                  <a:prstClr val="black"/>
                </a:solidFill>
              </a:rPr>
              <a:t>H</a:t>
            </a:r>
            <a:r>
              <a:rPr lang="en-US" baseline="-25000" dirty="0">
                <a:solidFill>
                  <a:prstClr val="black"/>
                </a:solidFill>
              </a:rPr>
              <a:t>2</a:t>
            </a:r>
            <a:r>
              <a:rPr lang="en-US" dirty="0">
                <a:solidFill>
                  <a:prstClr val="black"/>
                </a:solidFill>
              </a:rPr>
              <a:t>O (</a:t>
            </a:r>
            <a:r>
              <a:rPr lang="en-US" i="1" dirty="0">
                <a:solidFill>
                  <a:prstClr val="black"/>
                </a:solidFill>
              </a:rPr>
              <a:t>g</a:t>
            </a:r>
            <a:r>
              <a:rPr lang="en-US" dirty="0">
                <a:solidFill>
                  <a:prstClr val="black"/>
                </a:solidFill>
              </a:rPr>
              <a:t>)</a:t>
            </a:r>
          </a:p>
        </p:txBody>
      </p:sp>
      <p:cxnSp>
        <p:nvCxnSpPr>
          <p:cNvPr id="16" name="Straight Arrow Connector 15"/>
          <p:cNvCxnSpPr/>
          <p:nvPr/>
        </p:nvCxnSpPr>
        <p:spPr>
          <a:xfrm>
            <a:off x="7549356" y="1290107"/>
            <a:ext cx="691358" cy="1118132"/>
          </a:xfrm>
          <a:prstGeom prst="straightConnector1">
            <a:avLst/>
          </a:prstGeom>
          <a:ln w="28575"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49355" y="1122115"/>
            <a:ext cx="672042" cy="339267"/>
          </a:xfrm>
          <a:prstGeom prst="rect">
            <a:avLst/>
          </a:prstGeom>
          <a:noFill/>
        </p:spPr>
        <p:txBody>
          <a:bodyPr wrap="square" lIns="100794" tIns="50397" rIns="100794" bIns="50397" rtlCol="0">
            <a:spAutoFit/>
          </a:bodyPr>
          <a:lstStyle/>
          <a:p>
            <a:r>
              <a:rPr lang="en-US" sz="1500" dirty="0">
                <a:solidFill>
                  <a:srgbClr val="C00000"/>
                </a:solidFill>
              </a:rPr>
              <a:t>solar</a:t>
            </a:r>
          </a:p>
        </p:txBody>
      </p:sp>
      <p:sp>
        <p:nvSpPr>
          <p:cNvPr id="19" name="TextBox 18"/>
          <p:cNvSpPr txBox="1"/>
          <p:nvPr/>
        </p:nvSpPr>
        <p:spPr>
          <a:xfrm>
            <a:off x="8469312" y="2941637"/>
            <a:ext cx="1357842" cy="332611"/>
          </a:xfrm>
          <a:prstGeom prst="rect">
            <a:avLst/>
          </a:prstGeom>
          <a:noFill/>
          <a:ln>
            <a:solidFill>
              <a:srgbClr val="800000"/>
            </a:solidFill>
          </a:ln>
        </p:spPr>
        <p:txBody>
          <a:bodyPr wrap="square" lIns="100794" tIns="50397" rIns="100794" bIns="50397" rtlCol="0">
            <a:spAutoFit/>
          </a:bodyPr>
          <a:lstStyle/>
          <a:p>
            <a:r>
              <a:rPr lang="en-US" sz="1500" dirty="0" smtClean="0">
                <a:solidFill>
                  <a:srgbClr val="800000"/>
                </a:solidFill>
              </a:rPr>
              <a:t>conduction</a:t>
            </a:r>
            <a:endParaRPr lang="en-US" sz="1500" dirty="0">
              <a:solidFill>
                <a:srgbClr val="800000"/>
              </a:solidFill>
            </a:endParaRPr>
          </a:p>
        </p:txBody>
      </p:sp>
      <p:cxnSp>
        <p:nvCxnSpPr>
          <p:cNvPr id="22" name="Straight Arrow Connector 21"/>
          <p:cNvCxnSpPr/>
          <p:nvPr/>
        </p:nvCxnSpPr>
        <p:spPr bwMode="auto">
          <a:xfrm>
            <a:off x="8393112" y="2560637"/>
            <a:ext cx="0" cy="1676400"/>
          </a:xfrm>
          <a:prstGeom prst="straightConnector1">
            <a:avLst/>
          </a:prstGeom>
          <a:solidFill>
            <a:srgbClr val="00B8FF"/>
          </a:solidFill>
          <a:ln w="28575" cap="flat" cmpd="sng" algn="ctr">
            <a:solidFill>
              <a:srgbClr val="800000"/>
            </a:solidFill>
            <a:prstDash val="solid"/>
            <a:round/>
            <a:headEnd type="arrow"/>
            <a:tailEnd type="arrow"/>
          </a:ln>
          <a:effectLst/>
        </p:spPr>
      </p:cxnSp>
    </p:spTree>
    <p:extLst>
      <p:ext uri="{BB962C8B-B14F-4D97-AF65-F5344CB8AC3E}">
        <p14:creationId xmlns:p14="http://schemas.microsoft.com/office/powerpoint/2010/main" xmlns="" val="2434341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779462" y="6350"/>
            <a:ext cx="8604250" cy="1258887"/>
          </a:xfrm>
        </p:spPr>
        <p:txBody>
          <a:bodyPr/>
          <a:lstStyle/>
          <a:p>
            <a:r>
              <a:rPr lang="en-US" dirty="0" smtClean="0"/>
              <a:t>Stability of Buried Ice</a:t>
            </a:r>
            <a:endParaRPr lang="en-US" dirty="0"/>
          </a:p>
        </p:txBody>
      </p:sp>
      <p:pic>
        <p:nvPicPr>
          <p:cNvPr id="38914" name="Picture 2" descr="lossrate_sl_clr.eps"/>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0078" y="1189037"/>
            <a:ext cx="7350456" cy="582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6945312" y="6980237"/>
            <a:ext cx="2457524" cy="461665"/>
          </a:xfrm>
          <a:prstGeom prst="rect">
            <a:avLst/>
          </a:prstGeom>
        </p:spPr>
        <p:txBody>
          <a:bodyPr wrap="none">
            <a:spAutoFit/>
          </a:bodyPr>
          <a:lstStyle/>
          <a:p>
            <a:r>
              <a:rPr lang="en-US" dirty="0" smtClean="0">
                <a:solidFill>
                  <a:schemeClr val="tx1"/>
                </a:solidFill>
              </a:rPr>
              <a:t>Schorghofer, 2008</a:t>
            </a:r>
            <a:endParaRPr lang="en-US" dirty="0">
              <a:solidFill>
                <a:schemeClr val="tx1"/>
              </a:solidFill>
            </a:endParaRPr>
          </a:p>
        </p:txBody>
      </p:sp>
    </p:spTree>
    <p:extLst>
      <p:ext uri="{BB962C8B-B14F-4D97-AF65-F5344CB8AC3E}">
        <p14:creationId xmlns:p14="http://schemas.microsoft.com/office/powerpoint/2010/main" xmlns="" val="2977385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HG Mincho Light J;MS Gothic;HG "/>
        <a:cs typeface="HG Mincho Light J;MS Gothic;HG "/>
      </a:majorFont>
      <a:minorFont>
        <a:latin typeface="Times New Roman"/>
        <a:ea typeface="HG Mincho Light J;MS Gothic;HG "/>
        <a:cs typeface="HG Mincho Light J;MS Gothic;HG "/>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4698</TotalTime>
  <Words>2096</Words>
  <Application>Microsoft Office PowerPoint</Application>
  <PresentationFormat>Произвольный</PresentationFormat>
  <Paragraphs>273</Paragraphs>
  <Slides>49</Slides>
  <Notes>11</Notes>
  <HiddenSlides>2</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49</vt:i4>
      </vt:variant>
    </vt:vector>
  </HeadingPairs>
  <TitlesOfParts>
    <vt:vector size="51" baseType="lpstr">
      <vt:lpstr>Office Theme</vt:lpstr>
      <vt:lpstr>Equation</vt:lpstr>
      <vt:lpstr>Physics of Volatiles on the Moon</vt:lpstr>
      <vt:lpstr>Слайд 2</vt:lpstr>
      <vt:lpstr>Water Delivery to the Moon</vt:lpstr>
      <vt:lpstr>Lunar Orbit</vt:lpstr>
      <vt:lpstr>Слайд 5</vt:lpstr>
      <vt:lpstr>Cold Trapping</vt:lpstr>
      <vt:lpstr>Inefficiency of Jeans Escape</vt:lpstr>
      <vt:lpstr>Ice Sublimation and Lag Formation</vt:lpstr>
      <vt:lpstr>Stability of Buried Ice</vt:lpstr>
      <vt:lpstr>Of Snowlines</vt:lpstr>
      <vt:lpstr>Terminology</vt:lpstr>
      <vt:lpstr>Classic Picture</vt:lpstr>
      <vt:lpstr>Lunar Water Cycle</vt:lpstr>
      <vt:lpstr>No Hopping due to Chemisorption?</vt:lpstr>
      <vt:lpstr>Слайд 15</vt:lpstr>
      <vt:lpstr>Monte Carlo Model: Spread of initial source</vt:lpstr>
      <vt:lpstr>Dusk-Dawn Asymmetry</vt:lpstr>
      <vt:lpstr>Ceres, Transport Effeciency</vt:lpstr>
      <vt:lpstr>Слайд 19</vt:lpstr>
      <vt:lpstr>Слайд 20</vt:lpstr>
      <vt:lpstr>Слайд 21</vt:lpstr>
      <vt:lpstr>Obliquity Effects</vt:lpstr>
      <vt:lpstr>Mean Annual Temperature (Obliquity)</vt:lpstr>
      <vt:lpstr>OBSERVATIONS: Neutrons, Radars, and Impact</vt:lpstr>
      <vt:lpstr>Polar Topography from Radar</vt:lpstr>
      <vt:lpstr>Слайд 26</vt:lpstr>
      <vt:lpstr>Слайд 27</vt:lpstr>
      <vt:lpstr>Слайд 28</vt:lpstr>
      <vt:lpstr>Слайд 29</vt:lpstr>
      <vt:lpstr>No radar evidence for the Moon</vt:lpstr>
      <vt:lpstr>Слайд 31</vt:lpstr>
      <vt:lpstr>The LCROSS Mission</vt:lpstr>
      <vt:lpstr>LCROSS Impact (Lunar Crater Observation and Sensing Satellite)</vt:lpstr>
      <vt:lpstr>LCROSS Results</vt:lpstr>
      <vt:lpstr>LCROSS Results</vt:lpstr>
      <vt:lpstr>Summary of Polar H2O Observations</vt:lpstr>
      <vt:lpstr>ADSORBED H2O AND OH</vt:lpstr>
      <vt:lpstr>Слайд 38</vt:lpstr>
      <vt:lpstr>Map of Water and Hydroxyl from M3</vt:lpstr>
      <vt:lpstr>Summary</vt:lpstr>
      <vt:lpstr>Слайд 41</vt:lpstr>
      <vt:lpstr>Слайд 42</vt:lpstr>
      <vt:lpstr>Слайд 43</vt:lpstr>
      <vt:lpstr>Слайд 44</vt:lpstr>
      <vt:lpstr>Desorption Experiments</vt:lpstr>
      <vt:lpstr>Слайд 46</vt:lpstr>
      <vt:lpstr>Слайд 47</vt:lpstr>
      <vt:lpstr>Adsorption Isotherm</vt:lpstr>
      <vt:lpstr>Adsorption Isotherm   Desorption Rate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Оксана</dc:creator>
  <cp:lastModifiedBy>Оксана</cp:lastModifiedBy>
  <cp:revision>473</cp:revision>
  <dcterms:created xsi:type="dcterms:W3CDTF">2011-11-22T00:09:30Z</dcterms:created>
  <dcterms:modified xsi:type="dcterms:W3CDTF">2012-10-25T10:04:25Z</dcterms:modified>
</cp:coreProperties>
</file>