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21"/>
  </p:notesMasterIdLst>
  <p:sldIdLst>
    <p:sldId id="256" r:id="rId2"/>
    <p:sldId id="379" r:id="rId3"/>
    <p:sldId id="380" r:id="rId4"/>
    <p:sldId id="384" r:id="rId5"/>
    <p:sldId id="385" r:id="rId6"/>
    <p:sldId id="386" r:id="rId7"/>
    <p:sldId id="398" r:id="rId8"/>
    <p:sldId id="387" r:id="rId9"/>
    <p:sldId id="389" r:id="rId10"/>
    <p:sldId id="390" r:id="rId11"/>
    <p:sldId id="399" r:id="rId12"/>
    <p:sldId id="400" r:id="rId13"/>
    <p:sldId id="401" r:id="rId14"/>
    <p:sldId id="402" r:id="rId15"/>
    <p:sldId id="403" r:id="rId16"/>
    <p:sldId id="404" r:id="rId17"/>
    <p:sldId id="396" r:id="rId18"/>
    <p:sldId id="397" r:id="rId19"/>
    <p:sldId id="40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425" autoAdjust="0"/>
  </p:normalViewPr>
  <p:slideViewPr>
    <p:cSldViewPr>
      <p:cViewPr>
        <p:scale>
          <a:sx n="100" d="100"/>
          <a:sy n="100" d="100"/>
        </p:scale>
        <p:origin x="-83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F30AC2D-97FC-453D-8F78-F5716B912EFD}" type="datetimeFigureOut">
              <a:rPr lang="ru-RU"/>
              <a:pPr>
                <a:defRPr/>
              </a:pPr>
              <a:t>26.10.2012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F733A99-1AF2-4CD1-A03F-B78A3471B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55650" y="3284538"/>
            <a:ext cx="7772400" cy="109537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76A00-5DE9-4711-9469-B130E1A1C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F8B4F-D379-4ADC-B728-A2DBF65AA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0500" y="404813"/>
            <a:ext cx="2000250" cy="5757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9750" y="404813"/>
            <a:ext cx="5848350" cy="5757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AFB4A-58D7-4C95-9FC5-6CD7A090B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539750" y="404813"/>
            <a:ext cx="8001000" cy="6762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750" y="1268413"/>
            <a:ext cx="3924300" cy="23701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6450" y="1268413"/>
            <a:ext cx="3924300" cy="23701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39750" y="3790950"/>
            <a:ext cx="3924300" cy="2371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6450" y="3790950"/>
            <a:ext cx="3924300" cy="2371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C9E12-300C-49BC-98D2-AAB41086A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39750" y="404813"/>
            <a:ext cx="8001000" cy="5757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3A39C-F804-4B68-B805-B6FCA4605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001000" cy="6762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750" y="1268413"/>
            <a:ext cx="3924300" cy="48942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6450" y="1268413"/>
            <a:ext cx="3924300" cy="23701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6450" y="3790950"/>
            <a:ext cx="3924300" cy="2371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90F95-BD69-47BA-982D-C0A969AF0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28759-7417-4DE2-981A-D54A15C3D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B359-EA74-402A-BD52-29F2D2BE3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750" y="1268413"/>
            <a:ext cx="39243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6450" y="1268413"/>
            <a:ext cx="39243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E0230-3F3C-4D3F-8B58-7CB3F5DC1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A044B-887C-4D99-A87B-9788D623D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CF7F5-B16A-4F9F-9C8F-6749363B8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31409-E650-4E61-B71B-6D519F1EF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3BA1B-106B-420B-B0F1-2FB554220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33893-D6B4-4445-9F35-24DC9B3DD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404813"/>
            <a:ext cx="8001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68413"/>
            <a:ext cx="80010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0820" name="AutoShape 4"/>
          <p:cNvSpPr>
            <a:spLocks noChangeArrowheads="1"/>
          </p:cNvSpPr>
          <p:nvPr/>
        </p:nvSpPr>
        <p:spPr bwMode="auto">
          <a:xfrm>
            <a:off x="611188" y="1125538"/>
            <a:ext cx="7958137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290821" name="Line 5"/>
          <p:cNvSpPr>
            <a:spLocks noChangeShapeType="1"/>
          </p:cNvSpPr>
          <p:nvPr/>
        </p:nvSpPr>
        <p:spPr bwMode="auto">
          <a:xfrm flipV="1">
            <a:off x="611188" y="6669088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08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08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08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6F16F1-3CFB-4C55-B22D-5A5113E83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  <p:sldLayoutId id="2147484142" r:id="rId12"/>
    <p:sldLayoutId id="2147484143" r:id="rId13"/>
    <p:sldLayoutId id="2147484144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olubev@keldysh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Home-vic2\conf\3MSolSys12\op2\anim2.avi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Home-vic2\conf\3MSolSys12\op2\anim3.avi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0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jpeg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2.pn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8.png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00438"/>
            <a:ext cx="9144000" cy="1928812"/>
          </a:xfrm>
        </p:spPr>
        <p:txBody>
          <a:bodyPr/>
          <a:lstStyle/>
          <a:p>
            <a:pPr algn="ctr" eaLnBrk="1" hangingPunct="1"/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Golubev Yu.F., Grushevskii A.V.,</a:t>
            </a:r>
            <a:br>
              <a:rPr lang="en-US" sz="2400" smtClean="0"/>
            </a:br>
            <a:r>
              <a:rPr lang="en-US" sz="2400" smtClean="0"/>
              <a:t>Koryanov V.V., Tuchin A.G.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000" smtClean="0">
                <a:hlinkClick r:id="rId2"/>
              </a:rPr>
              <a:t>golubev@keldysh.ru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en-US" sz="2800" smtClean="0"/>
              <a:t>A method of orbits designing using</a:t>
            </a:r>
            <a:br>
              <a:rPr lang="en-US" sz="2800" smtClean="0"/>
            </a:br>
            <a:r>
              <a:rPr lang="en-US" sz="2800" smtClean="0"/>
              <a:t>gravity assist maneuvers to the landing on the Jupiter’s moon Ganymede</a:t>
            </a:r>
            <a:br>
              <a:rPr lang="en-US" sz="2800" smtClean="0"/>
            </a:br>
            <a:r>
              <a:rPr lang="en-US" sz="800" smtClean="0"/>
              <a:t/>
            </a:r>
            <a:br>
              <a:rPr lang="en-US" sz="800" smtClean="0"/>
            </a:br>
            <a:endParaRPr lang="ru-RU" sz="24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732463"/>
            <a:ext cx="9144000" cy="936625"/>
          </a:xfrm>
        </p:spPr>
        <p:txBody>
          <a:bodyPr/>
          <a:lstStyle/>
          <a:p>
            <a:pPr algn="ctr"/>
            <a:r>
              <a:rPr lang="en-US" sz="1800" b="1" smtClean="0"/>
              <a:t>The Third Moscow Solar System Symposium (3M-S</a:t>
            </a:r>
            <a:r>
              <a:rPr lang="en-US" sz="1800" b="1" baseline="30000" smtClean="0"/>
              <a:t>3</a:t>
            </a:r>
            <a:r>
              <a:rPr lang="en-US" sz="1800" b="1" smtClean="0"/>
              <a:t>)</a:t>
            </a:r>
            <a:endParaRPr lang="ru-RU" sz="1800" b="1" smtClean="0"/>
          </a:p>
          <a:p>
            <a:pPr algn="ctr"/>
            <a:r>
              <a:rPr lang="en-US" sz="1800" smtClean="0"/>
              <a:t>Space Research Institute Moscow, Russia</a:t>
            </a:r>
          </a:p>
          <a:p>
            <a:pPr algn="ctr"/>
            <a:r>
              <a:rPr lang="en-US" sz="1800" smtClean="0"/>
              <a:t>October 11, 2012</a:t>
            </a:r>
          </a:p>
        </p:txBody>
      </p:sp>
      <p:pic>
        <p:nvPicPr>
          <p:cNvPr id="9220" name="Picture 4" descr="ipm-labe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33997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2051050" y="188913"/>
            <a:ext cx="5454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Keldysh Institute of Applied Mathematics</a:t>
            </a:r>
            <a:br>
              <a:rPr lang="en-US" sz="2000"/>
            </a:br>
            <a:r>
              <a:rPr lang="en-US" sz="2000"/>
              <a:t>Russian Academy of Sciences</a:t>
            </a:r>
            <a:endParaRPr lang="ru-RU" sz="2000"/>
          </a:p>
        </p:txBody>
      </p:sp>
      <p:pic>
        <p:nvPicPr>
          <p:cNvPr id="9222" name="Рисунок 7" descr="pictur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75" y="0"/>
            <a:ext cx="15716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3" descr="anim11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268413"/>
            <a:ext cx="304165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1-st maneuver</a:t>
            </a:r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750" y="3284538"/>
          <a:ext cx="7992888" cy="2743200"/>
        </p:xfrm>
        <a:graphic>
          <a:graphicData uri="http://schemas.openxmlformats.org/drawingml/2006/table">
            <a:tbl>
              <a:tblPr/>
              <a:tblGrid>
                <a:gridCol w="5201223"/>
                <a:gridCol w="2791665"/>
              </a:tblGrid>
              <a:tr h="2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 of minimal distance reaching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2022/02/17 20:39:29.671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Minimal distance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18.119618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km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Height of pericenter of flyby hyperbola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15.485618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km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Asymptotic velocity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6.794698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of velocity relatively to Jupiter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-0.040897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Period after flyby of G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ANYMEDE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42.915096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days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Distance in pericenter rated to Jupiter’s radius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11.503787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Eccentricity after flyby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0.767555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Velocity in pericenter after flyby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16.511564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Velocity in apocenter after flyby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2.171381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7" name="Прямоугольник 6"/>
          <p:cNvSpPr>
            <a:spLocks noChangeArrowheads="1"/>
          </p:cNvSpPr>
          <p:nvPr/>
        </p:nvSpPr>
        <p:spPr bwMode="auto">
          <a:xfrm>
            <a:off x="468313" y="6237288"/>
            <a:ext cx="828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Vx=0.000755,  Vy= 0.005958,  Vz=0.003207, |</a:t>
            </a:r>
            <a:r>
              <a:rPr lang="en-US" sz="2000" b="1"/>
              <a:t>V</a:t>
            </a:r>
            <a:r>
              <a:rPr lang="en-US" sz="2000"/>
              <a:t>|</a:t>
            </a:r>
            <a:r>
              <a:rPr lang="ru-RU" sz="2000"/>
              <a:t>=0.006808</a:t>
            </a:r>
          </a:p>
        </p:txBody>
      </p:sp>
      <p:sp>
        <p:nvSpPr>
          <p:cNvPr id="12328" name="Text Box 41"/>
          <p:cNvSpPr txBox="1">
            <a:spLocks noChangeArrowheads="1"/>
          </p:cNvSpPr>
          <p:nvPr/>
        </p:nvSpPr>
        <p:spPr bwMode="auto">
          <a:xfrm>
            <a:off x="4859338" y="19891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IO</a:t>
            </a:r>
            <a:endParaRPr lang="ru-RU" sz="1800" b="1"/>
          </a:p>
        </p:txBody>
      </p:sp>
      <p:sp>
        <p:nvSpPr>
          <p:cNvPr id="12329" name="Text Box 42"/>
          <p:cNvSpPr txBox="1">
            <a:spLocks noChangeArrowheads="1"/>
          </p:cNvSpPr>
          <p:nvPr/>
        </p:nvSpPr>
        <p:spPr bwMode="auto">
          <a:xfrm>
            <a:off x="5056188" y="1643063"/>
            <a:ext cx="1087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Europa</a:t>
            </a:r>
            <a:endParaRPr lang="ru-RU" sz="1800" b="1"/>
          </a:p>
        </p:txBody>
      </p:sp>
      <p:sp>
        <p:nvSpPr>
          <p:cNvPr id="12330" name="Text Box 43"/>
          <p:cNvSpPr txBox="1">
            <a:spLocks noChangeArrowheads="1"/>
          </p:cNvSpPr>
          <p:nvPr/>
        </p:nvSpPr>
        <p:spPr bwMode="auto">
          <a:xfrm>
            <a:off x="3903663" y="2292350"/>
            <a:ext cx="1541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Ganymede</a:t>
            </a:r>
            <a:endParaRPr lang="ru-RU" sz="1800" b="1"/>
          </a:p>
        </p:txBody>
      </p:sp>
      <p:sp>
        <p:nvSpPr>
          <p:cNvPr id="12331" name="Text Box 44"/>
          <p:cNvSpPr txBox="1">
            <a:spLocks noChangeArrowheads="1"/>
          </p:cNvSpPr>
          <p:nvPr/>
        </p:nvSpPr>
        <p:spPr bwMode="auto">
          <a:xfrm>
            <a:off x="3759200" y="1355725"/>
            <a:ext cx="1131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Callisto</a:t>
            </a:r>
            <a:endParaRPr lang="ru-RU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2-nd maneuver</a:t>
            </a:r>
            <a:endParaRPr lang="ru-RU" smtClean="0"/>
          </a:p>
        </p:txBody>
      </p:sp>
      <p:graphicFrame>
        <p:nvGraphicFramePr>
          <p:cNvPr id="35881" name="Group 41"/>
          <p:cNvGraphicFramePr>
            <a:graphicFrameLocks noGrp="1"/>
          </p:cNvGraphicFramePr>
          <p:nvPr>
            <p:ph idx="4294967295"/>
          </p:nvPr>
        </p:nvGraphicFramePr>
        <p:xfrm>
          <a:off x="539750" y="3284538"/>
          <a:ext cx="7993063" cy="2743200"/>
        </p:xfrm>
        <a:graphic>
          <a:graphicData uri="http://schemas.openxmlformats.org/drawingml/2006/table">
            <a:tbl>
              <a:tblPr/>
              <a:tblGrid>
                <a:gridCol w="5200650"/>
                <a:gridCol w="2792413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 of minimal distance reaching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2022/04/01 18:58:44.126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Minimal distance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13.702676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km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Height of pericenter of flyby hyperbola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11.068676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km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Asymptotic velocity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6.761808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of velocity relatively to Jupiter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-0.046064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Period after flyby of G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ANYMEDE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35.762581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Distance in pericenter rated to Jupiter’s radius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11.268810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Eccentricity after flyby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0.742874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Velocity in pericenter after flyby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16.565945</a:t>
                      </a:r>
                      <a:endParaRPr lang="ru-RU" sz="1800" dirty="0"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Velocity in apocenter after flyby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2.443969</a:t>
                      </a:r>
                      <a:endParaRPr lang="ru-RU" sz="1800" dirty="0"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0" name="Прямоугольник 6"/>
          <p:cNvSpPr>
            <a:spLocks noChangeArrowheads="1"/>
          </p:cNvSpPr>
          <p:nvPr/>
        </p:nvSpPr>
        <p:spPr bwMode="auto">
          <a:xfrm>
            <a:off x="468313" y="6237288"/>
            <a:ext cx="828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Vx-0.004218,  Vy=0.002570,  Vz=0.001342, |</a:t>
            </a:r>
            <a:r>
              <a:rPr lang="en-US" sz="2000" b="1"/>
              <a:t>V</a:t>
            </a:r>
            <a:r>
              <a:rPr lang="en-US" sz="2000"/>
              <a:t>|=0.005118</a:t>
            </a:r>
            <a:endParaRPr lang="ru-RU" sz="2000"/>
          </a:p>
        </p:txBody>
      </p:sp>
      <p:pic>
        <p:nvPicPr>
          <p:cNvPr id="13351" name="Picture 47" descr="anim19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3425" y="1265238"/>
            <a:ext cx="3011488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3-rd maneuver</a:t>
            </a:r>
            <a:endParaRPr lang="ru-RU" smtClean="0"/>
          </a:p>
        </p:txBody>
      </p:sp>
      <p:graphicFrame>
        <p:nvGraphicFramePr>
          <p:cNvPr id="40963" name="Group 3"/>
          <p:cNvGraphicFramePr>
            <a:graphicFrameLocks noGrp="1"/>
          </p:cNvGraphicFramePr>
          <p:nvPr>
            <p:ph idx="4294967295"/>
          </p:nvPr>
        </p:nvGraphicFramePr>
        <p:xfrm>
          <a:off x="539750" y="3284538"/>
          <a:ext cx="7993063" cy="2743200"/>
        </p:xfrm>
        <a:graphic>
          <a:graphicData uri="http://schemas.openxmlformats.org/drawingml/2006/table">
            <a:tbl>
              <a:tblPr/>
              <a:tblGrid>
                <a:gridCol w="5200650"/>
                <a:gridCol w="2792413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 of minimal distance reaching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2022/06/12 08:07:50.533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Minimal distance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9.464318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km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Height of pericenter of flyby hyperbola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6.830318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km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Asymptotic velocity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6.747614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of velocity relatively to Jupiter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-0.057707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Period after flyby of G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ANYMEDE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28.610065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Distance in pericenter rated to Jupiter’s radius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10.908290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Eccentricity after flyby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0.711178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Velocity in pericenter after flyby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16.683664</a:t>
                      </a:r>
                      <a:endParaRPr lang="ru-RU" sz="1800"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Velocity in apocenter after flyby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2.815964</a:t>
                      </a:r>
                      <a:endParaRPr lang="ru-RU" sz="1800" dirty="0"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4" name="Прямоугольник 6"/>
          <p:cNvSpPr>
            <a:spLocks noChangeArrowheads="1"/>
          </p:cNvSpPr>
          <p:nvPr/>
        </p:nvSpPr>
        <p:spPr bwMode="auto">
          <a:xfrm>
            <a:off x="468313" y="6237288"/>
            <a:ext cx="849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Vx=-0.014865,  Vy=0.012230,  Vz=0.004934, |</a:t>
            </a:r>
            <a:r>
              <a:rPr lang="en-US" sz="2000" b="1"/>
              <a:t>V</a:t>
            </a:r>
            <a:r>
              <a:rPr lang="en-US" sz="2000"/>
              <a:t>|=0.019872</a:t>
            </a:r>
            <a:endParaRPr lang="ru-RU" sz="2000"/>
          </a:p>
        </p:txBody>
      </p:sp>
      <p:pic>
        <p:nvPicPr>
          <p:cNvPr id="14375" name="Picture 41" descr="anim27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3425" y="1265238"/>
            <a:ext cx="3011488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4-th maneuver</a:t>
            </a:r>
            <a:endParaRPr lang="ru-RU" smtClean="0"/>
          </a:p>
        </p:txBody>
      </p:sp>
      <p:graphicFrame>
        <p:nvGraphicFramePr>
          <p:cNvPr id="41987" name="Group 3"/>
          <p:cNvGraphicFramePr>
            <a:graphicFrameLocks noGrp="1"/>
          </p:cNvGraphicFramePr>
          <p:nvPr>
            <p:ph idx="4294967295"/>
          </p:nvPr>
        </p:nvGraphicFramePr>
        <p:xfrm>
          <a:off x="539750" y="3284538"/>
          <a:ext cx="7993063" cy="2743200"/>
        </p:xfrm>
        <a:graphic>
          <a:graphicData uri="http://schemas.openxmlformats.org/drawingml/2006/table">
            <a:tbl>
              <a:tblPr/>
              <a:tblGrid>
                <a:gridCol w="5200650"/>
                <a:gridCol w="2792413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 of minimal distance reaching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2022/07/10 22:57:18.963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Minimal distance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6.338138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km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Height of pericenter of flyby hyperbola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3.704138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km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Asymptotic velocity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6.724214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of velocity relatively to Jupiter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-0.078352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Period after flyby of G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ANYMEDE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21.457549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Distance in pericenter rated to Jupiter’s radius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10.356952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Eccentricity after flyby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0.667801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Velocity in pericenter after flyby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16.903565</a:t>
                      </a:r>
                      <a:endParaRPr lang="ru-RU" sz="1800"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Velocity in apocenter after flyby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3.366919</a:t>
                      </a:r>
                      <a:endParaRPr lang="ru-RU" sz="1800" dirty="0"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8" name="Прямоугольник 6"/>
          <p:cNvSpPr>
            <a:spLocks noChangeArrowheads="1"/>
          </p:cNvSpPr>
          <p:nvPr/>
        </p:nvSpPr>
        <p:spPr bwMode="auto">
          <a:xfrm>
            <a:off x="468313" y="6237288"/>
            <a:ext cx="849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Vx=-0.003701, Vy=0.003109, Vz=0.001477, |</a:t>
            </a:r>
            <a:r>
              <a:rPr lang="en-US" sz="2000" b="1"/>
              <a:t>V</a:t>
            </a:r>
            <a:r>
              <a:rPr lang="en-US" sz="2000"/>
              <a:t>|=0.005055</a:t>
            </a:r>
            <a:endParaRPr lang="ru-RU" sz="2000"/>
          </a:p>
        </p:txBody>
      </p:sp>
      <p:pic>
        <p:nvPicPr>
          <p:cNvPr id="15399" name="Picture 41" descr="anim35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3425" y="1265238"/>
            <a:ext cx="3011488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5-th maneuver</a:t>
            </a:r>
            <a:endParaRPr lang="ru-RU" smtClean="0"/>
          </a:p>
        </p:txBody>
      </p:sp>
      <p:graphicFrame>
        <p:nvGraphicFramePr>
          <p:cNvPr id="43011" name="Group 3"/>
          <p:cNvGraphicFramePr>
            <a:graphicFrameLocks noGrp="1"/>
          </p:cNvGraphicFramePr>
          <p:nvPr>
            <p:ph idx="4294967295"/>
          </p:nvPr>
        </p:nvGraphicFramePr>
        <p:xfrm>
          <a:off x="539750" y="3284538"/>
          <a:ext cx="7993063" cy="2743200"/>
        </p:xfrm>
        <a:graphic>
          <a:graphicData uri="http://schemas.openxmlformats.org/drawingml/2006/table">
            <a:tbl>
              <a:tblPr/>
              <a:tblGrid>
                <a:gridCol w="5200650"/>
                <a:gridCol w="2792413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 of minimal distance reaching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2022/08/01 09:56:58.574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Minimal distance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8.641858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km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Height of pericenter of flyby hyperbola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6.007858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km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Asymptotic velocity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6.746652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of velocity relatively to Jupiter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-0.068217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Period after flyby of G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ANYMEDE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17.881290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Distance in pericenter rated to Jupiter’s radius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9.929413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Eccentricity after flyby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0.640352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Velocity in pericenter after flyby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17.120993</a:t>
                      </a:r>
                      <a:endParaRPr lang="ru-RU" sz="1800"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Velocity in apocenter after flyby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3.753786</a:t>
                      </a:r>
                      <a:endParaRPr lang="ru-RU" sz="1800" dirty="0"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2" name="Прямоугольник 6"/>
          <p:cNvSpPr>
            <a:spLocks noChangeArrowheads="1"/>
          </p:cNvSpPr>
          <p:nvPr/>
        </p:nvSpPr>
        <p:spPr bwMode="auto">
          <a:xfrm>
            <a:off x="468313" y="6237288"/>
            <a:ext cx="849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Vx=-0.001707, Vy=0.005016, Vz=0.002694, |</a:t>
            </a:r>
            <a:r>
              <a:rPr lang="en-US" sz="2000" b="1"/>
              <a:t>V</a:t>
            </a:r>
            <a:r>
              <a:rPr lang="en-US" sz="2000"/>
              <a:t>|=0.005944</a:t>
            </a:r>
            <a:endParaRPr lang="ru-RU" sz="2000"/>
          </a:p>
        </p:txBody>
      </p:sp>
      <p:pic>
        <p:nvPicPr>
          <p:cNvPr id="16423" name="Picture 41" descr="anim46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3425" y="1265238"/>
            <a:ext cx="3011488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6-th maneuver</a:t>
            </a:r>
            <a:endParaRPr lang="ru-RU" smtClean="0"/>
          </a:p>
        </p:txBody>
      </p:sp>
      <p:graphicFrame>
        <p:nvGraphicFramePr>
          <p:cNvPr id="44035" name="Group 3"/>
          <p:cNvGraphicFramePr>
            <a:graphicFrameLocks noGrp="1"/>
          </p:cNvGraphicFramePr>
          <p:nvPr>
            <p:ph idx="4294967295"/>
          </p:nvPr>
        </p:nvGraphicFramePr>
        <p:xfrm>
          <a:off x="468313" y="1557338"/>
          <a:ext cx="7993062" cy="2743200"/>
        </p:xfrm>
        <a:graphic>
          <a:graphicData uri="http://schemas.openxmlformats.org/drawingml/2006/table">
            <a:tbl>
              <a:tblPr/>
              <a:tblGrid>
                <a:gridCol w="5200650"/>
                <a:gridCol w="2792412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 of minimal distance reaching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2022/09/06 04:29:38.081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Minimal distance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6.051283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km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Height of pericenter of flyby hyperbola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3.417283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km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Asymptotic velocity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6.727114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 of velocity relatively to Jupiter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-0.095345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Period after flyby of G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ANYMEDE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14.305032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days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Distance in pericenter rated to Jupiter’s radius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9.273662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Eccentricity after flyby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0.610227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Velocity in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pericenter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after flyby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17.552545</a:t>
                      </a:r>
                      <a:endParaRPr lang="ru-RU" sz="1800" dirty="0"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Velocity in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apocenter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after flyby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4.248788</a:t>
                      </a:r>
                      <a:endParaRPr lang="ru-RU" sz="1800" dirty="0"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6" name="Прямоугольник 6"/>
          <p:cNvSpPr>
            <a:spLocks noChangeArrowheads="1"/>
          </p:cNvSpPr>
          <p:nvPr/>
        </p:nvSpPr>
        <p:spPr bwMode="auto">
          <a:xfrm>
            <a:off x="396875" y="4510088"/>
            <a:ext cx="849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Vx=-0.006027, Vy=0.003142, Vz=-0.000433, |</a:t>
            </a:r>
            <a:r>
              <a:rPr lang="en-US" sz="2000" b="1"/>
              <a:t>V</a:t>
            </a:r>
            <a:r>
              <a:rPr lang="en-US" sz="2000"/>
              <a:t>|=0.006811</a:t>
            </a:r>
            <a:endParaRPr lang="ru-RU" sz="2000"/>
          </a:p>
        </p:txBody>
      </p:sp>
      <p:sp>
        <p:nvSpPr>
          <p:cNvPr id="17447" name="Rectangle 44"/>
          <p:cNvSpPr>
            <a:spLocks noChangeArrowheads="1"/>
          </p:cNvSpPr>
          <p:nvPr/>
        </p:nvSpPr>
        <p:spPr bwMode="auto">
          <a:xfrm>
            <a:off x="98425" y="5245100"/>
            <a:ext cx="91011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400" b="1"/>
              <a:t>Indicatrix method (IM) allows to </a:t>
            </a:r>
            <a:r>
              <a:rPr lang="ru-RU" sz="2400" b="1"/>
              <a:t>significantly</a:t>
            </a:r>
            <a:endParaRPr lang="en-US" sz="2400" b="1"/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400" b="1"/>
              <a:t>optimize the scheme of gravity assists construction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6-th maneuver</a:t>
            </a:r>
            <a:endParaRPr lang="ru-RU" smtClean="0"/>
          </a:p>
        </p:txBody>
      </p:sp>
      <p:pic>
        <p:nvPicPr>
          <p:cNvPr id="18435" name="Picture 9" descr="anim5485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9613" y="1268413"/>
            <a:ext cx="7659687" cy="48942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42875" y="192088"/>
            <a:ext cx="8786813" cy="676275"/>
          </a:xfrm>
        </p:spPr>
        <p:txBody>
          <a:bodyPr/>
          <a:lstStyle/>
          <a:p>
            <a:r>
              <a:rPr lang="en-US" sz="2600" smtClean="0"/>
              <a:t>Ganymede tour: fine calculation</a:t>
            </a:r>
            <a:br>
              <a:rPr lang="en-US" sz="2600" smtClean="0"/>
            </a:br>
            <a:r>
              <a:rPr lang="en-US" sz="2600" smtClean="0"/>
              <a:t>(Indicatrix method not used)</a:t>
            </a:r>
            <a:endParaRPr lang="ru-RU" sz="2600" smtClean="0"/>
          </a:p>
        </p:txBody>
      </p:sp>
      <p:pic>
        <p:nvPicPr>
          <p:cNvPr id="4" name="anim2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941388"/>
            <a:ext cx="9144000" cy="582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604250" cy="676275"/>
          </a:xfrm>
        </p:spPr>
        <p:txBody>
          <a:bodyPr/>
          <a:lstStyle/>
          <a:p>
            <a:r>
              <a:rPr lang="en-US" sz="3400" smtClean="0"/>
              <a:t>Tour selection problem,</a:t>
            </a:r>
            <a:br>
              <a:rPr lang="en-US" sz="3400" smtClean="0"/>
            </a:br>
            <a:r>
              <a:rPr lang="en-US" sz="3400" smtClean="0"/>
              <a:t>Indicatrix Method (IM). Phase beams</a:t>
            </a:r>
            <a:endParaRPr lang="ru-RU" sz="3400" smtClean="0"/>
          </a:p>
        </p:txBody>
      </p:sp>
      <p:pic>
        <p:nvPicPr>
          <p:cNvPr id="23556" name="anim3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95375"/>
            <a:ext cx="9144000" cy="568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35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3556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4"/>
          <p:cNvSpPr>
            <a:spLocks noChangeArrowheads="1" noChangeShapeType="1" noTextEdit="1"/>
          </p:cNvSpPr>
          <p:nvPr/>
        </p:nvSpPr>
        <p:spPr bwMode="auto">
          <a:xfrm>
            <a:off x="539750" y="1628775"/>
            <a:ext cx="7848600" cy="3384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Thanks for attention</a:t>
            </a:r>
            <a:endParaRPr lang="ru-RU" sz="3600" kern="10">
              <a:ln w="9525">
                <a:solidFill>
                  <a:srgbClr val="FF99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Рисунок 13" descr="03020305-fix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088" y="1285875"/>
            <a:ext cx="70485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CB-Classic Billiard</a:t>
            </a:r>
            <a:endParaRPr lang="ru-RU" smtClean="0"/>
          </a:p>
        </p:txBody>
      </p:sp>
      <p:sp>
        <p:nvSpPr>
          <p:cNvPr id="1036" name="TextBox 5"/>
          <p:cNvSpPr txBox="1">
            <a:spLocks noChangeArrowheads="1"/>
          </p:cNvSpPr>
          <p:nvPr/>
        </p:nvSpPr>
        <p:spPr bwMode="auto">
          <a:xfrm>
            <a:off x="539750" y="6092825"/>
            <a:ext cx="8215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/>
              <a:t>GB-Gravitational Billiard</a:t>
            </a:r>
            <a:endParaRPr lang="ru-RU" b="1" i="1"/>
          </a:p>
        </p:txBody>
      </p:sp>
      <p:sp>
        <p:nvSpPr>
          <p:cNvPr id="1037" name="TextBox 4"/>
          <p:cNvSpPr txBox="1">
            <a:spLocks noChangeArrowheads="1"/>
          </p:cNvSpPr>
          <p:nvPr/>
        </p:nvSpPr>
        <p:spPr bwMode="auto">
          <a:xfrm>
            <a:off x="4294188" y="5518150"/>
            <a:ext cx="2632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Gravity assist</a:t>
            </a:r>
            <a:endParaRPr lang="ru-RU"/>
          </a:p>
        </p:txBody>
      </p:sp>
      <p:sp>
        <p:nvSpPr>
          <p:cNvPr id="1038" name="TextBox 5"/>
          <p:cNvSpPr txBox="1">
            <a:spLocks noChangeArrowheads="1"/>
          </p:cNvSpPr>
          <p:nvPr/>
        </p:nvSpPr>
        <p:spPr bwMode="auto">
          <a:xfrm>
            <a:off x="1062038" y="5510213"/>
            <a:ext cx="1760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Rebound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785938" y="2357438"/>
          <a:ext cx="1184275" cy="357187"/>
        </p:xfrm>
        <a:graphic>
          <a:graphicData uri="http://schemas.openxmlformats.org/presentationml/2006/ole">
            <p:oleObj spid="_x0000_s1026" name="Формула" r:id="rId4" imgW="799920" imgH="241200" progId="Equation.3">
              <p:embed/>
            </p:oleObj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1785938" y="4071938"/>
          <a:ext cx="1184275" cy="357187"/>
        </p:xfrm>
        <a:graphic>
          <a:graphicData uri="http://schemas.openxmlformats.org/presentationml/2006/ole">
            <p:oleObj spid="_x0000_s1027" name="Формула" r:id="rId5" imgW="799920" imgH="241200" progId="Equation.3">
              <p:embed/>
            </p:oleObj>
          </a:graphicData>
        </a:graphic>
      </p:graphicFrame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1643063" y="3071813"/>
          <a:ext cx="187325" cy="187325"/>
        </p:xfrm>
        <a:graphic>
          <a:graphicData uri="http://schemas.openxmlformats.org/presentationml/2006/ole">
            <p:oleObj spid="_x0000_s1028" name="Формула" r:id="rId6" imgW="126720" imgH="126720" progId="Equation.3">
              <p:embed/>
            </p:oleObj>
          </a:graphicData>
        </a:graphic>
      </p:graphicFrame>
      <p:graphicFrame>
        <p:nvGraphicFramePr>
          <p:cNvPr id="1029" name="Object 10"/>
          <p:cNvGraphicFramePr>
            <a:graphicFrameLocks noChangeAspect="1"/>
          </p:cNvGraphicFramePr>
          <p:nvPr/>
        </p:nvGraphicFramePr>
        <p:xfrm>
          <a:off x="1285875" y="1285875"/>
          <a:ext cx="190500" cy="209550"/>
        </p:xfrm>
        <a:graphic>
          <a:graphicData uri="http://schemas.openxmlformats.org/presentationml/2006/ole">
            <p:oleObj spid="_x0000_s1029" name="Формула" r:id="rId7" imgW="126720" imgH="139680" progId="Equation.3">
              <p:embed/>
            </p:oleObj>
          </a:graphicData>
        </a:graphic>
      </p:graphicFrame>
      <p:graphicFrame>
        <p:nvGraphicFramePr>
          <p:cNvPr id="1030" name="Object 12"/>
          <p:cNvGraphicFramePr>
            <a:graphicFrameLocks noChangeAspect="1"/>
          </p:cNvGraphicFramePr>
          <p:nvPr/>
        </p:nvGraphicFramePr>
        <p:xfrm>
          <a:off x="1214438" y="5072063"/>
          <a:ext cx="1973262" cy="357187"/>
        </p:xfrm>
        <a:graphic>
          <a:graphicData uri="http://schemas.openxmlformats.org/presentationml/2006/ole">
            <p:oleObj spid="_x0000_s1030" name="Формула" r:id="rId8" imgW="1333440" imgH="241200" progId="Equation.3">
              <p:embed/>
            </p:oleObj>
          </a:graphicData>
        </a:graphic>
      </p:graphicFrame>
      <p:graphicFrame>
        <p:nvGraphicFramePr>
          <p:cNvPr id="1031" name="Object 13"/>
          <p:cNvGraphicFramePr>
            <a:graphicFrameLocks noChangeAspect="1"/>
          </p:cNvGraphicFramePr>
          <p:nvPr/>
        </p:nvGraphicFramePr>
        <p:xfrm>
          <a:off x="6429375" y="4214813"/>
          <a:ext cx="190500" cy="209550"/>
        </p:xfrm>
        <a:graphic>
          <a:graphicData uri="http://schemas.openxmlformats.org/presentationml/2006/ole">
            <p:oleObj spid="_x0000_s1031" name="Формула" r:id="rId9" imgW="126720" imgH="139680" progId="Equation.3">
              <p:embed/>
            </p:oleObj>
          </a:graphicData>
        </a:graphic>
      </p:graphicFrame>
      <p:graphicFrame>
        <p:nvGraphicFramePr>
          <p:cNvPr id="1032" name="Object 14"/>
          <p:cNvGraphicFramePr>
            <a:graphicFrameLocks noChangeAspect="1"/>
          </p:cNvGraphicFramePr>
          <p:nvPr/>
        </p:nvGraphicFramePr>
        <p:xfrm>
          <a:off x="4857750" y="2500313"/>
          <a:ext cx="280988" cy="301625"/>
        </p:xfrm>
        <a:graphic>
          <a:graphicData uri="http://schemas.openxmlformats.org/presentationml/2006/ole">
            <p:oleObj spid="_x0000_s1032" name="Формула" r:id="rId10" imgW="190440" imgH="203040" progId="Equation.3">
              <p:embed/>
            </p:oleObj>
          </a:graphicData>
        </a:graphic>
      </p:graphicFrame>
      <p:graphicFrame>
        <p:nvGraphicFramePr>
          <p:cNvPr id="1033" name="Object 15"/>
          <p:cNvGraphicFramePr>
            <a:graphicFrameLocks noChangeAspect="1"/>
          </p:cNvGraphicFramePr>
          <p:nvPr/>
        </p:nvGraphicFramePr>
        <p:xfrm>
          <a:off x="5072063" y="4643438"/>
          <a:ext cx="282575" cy="301625"/>
        </p:xfrm>
        <a:graphic>
          <a:graphicData uri="http://schemas.openxmlformats.org/presentationml/2006/ole">
            <p:oleObj spid="_x0000_s1033" name="Формула" r:id="rId11" imgW="1904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535987" cy="795338"/>
          </a:xfrm>
        </p:spPr>
        <p:txBody>
          <a:bodyPr/>
          <a:lstStyle/>
          <a:p>
            <a:r>
              <a:rPr lang="en-US" sz="3200" smtClean="0"/>
              <a:t>Initial idea (analogy)</a:t>
            </a:r>
            <a:br>
              <a:rPr lang="en-US" sz="3200" smtClean="0"/>
            </a:br>
            <a:r>
              <a:rPr lang="en-US" sz="3200" smtClean="0"/>
              <a:t>QGB-Quazi-Gravitational Billiard (Earth)</a:t>
            </a:r>
            <a:endParaRPr lang="ru-RU" sz="3200" smtClean="0"/>
          </a:p>
        </p:txBody>
      </p:sp>
      <p:sp>
        <p:nvSpPr>
          <p:cNvPr id="20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/>
              <a:t>Golubev Yu.F., Grushevskii A.V., Highrullin R.Z. (1993)</a:t>
            </a:r>
            <a:endParaRPr lang="ru-RU" sz="2000" smtClean="0"/>
          </a:p>
        </p:txBody>
      </p:sp>
      <p:sp>
        <p:nvSpPr>
          <p:cNvPr id="2055" name="TextBox 4"/>
          <p:cNvSpPr txBox="1">
            <a:spLocks noChangeArrowheads="1"/>
          </p:cNvSpPr>
          <p:nvPr/>
        </p:nvSpPr>
        <p:spPr bwMode="auto">
          <a:xfrm>
            <a:off x="285750" y="6072188"/>
            <a:ext cx="8054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Atmosphere Reboundes</a:t>
            </a:r>
            <a:r>
              <a:rPr lang="en-US" sz="2400"/>
              <a:t>. Indicatrix method (IM)</a:t>
            </a:r>
            <a:endParaRPr lang="ru-RU" sz="2400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6053138" y="4200525"/>
          <a:ext cx="2687637" cy="503238"/>
        </p:xfrm>
        <a:graphic>
          <a:graphicData uri="http://schemas.openxmlformats.org/presentationml/2006/ole">
            <p:oleObj spid="_x0000_s2051" name="Формула" r:id="rId4" imgW="1218960" imgH="228600" progId="Equation.3">
              <p:embed/>
            </p:oleObj>
          </a:graphicData>
        </a:graphic>
      </p:graphicFrame>
      <p:sp>
        <p:nvSpPr>
          <p:cNvPr id="2056" name="TextBox 9"/>
          <p:cNvSpPr txBox="1">
            <a:spLocks noChangeArrowheads="1"/>
          </p:cNvSpPr>
          <p:nvPr/>
        </p:nvSpPr>
        <p:spPr bwMode="auto">
          <a:xfrm>
            <a:off x="4140200" y="4149725"/>
            <a:ext cx="42862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Indicatrix</a:t>
            </a:r>
            <a:br>
              <a:rPr lang="en-US"/>
            </a:br>
            <a:r>
              <a:rPr lang="en-US"/>
              <a:t>for various out values</a:t>
            </a:r>
            <a:br>
              <a:rPr lang="en-US"/>
            </a:br>
            <a:r>
              <a:rPr lang="en-US"/>
              <a:t>of exit tractory angles </a:t>
            </a:r>
          </a:p>
        </p:txBody>
      </p:sp>
      <p:graphicFrame>
        <p:nvGraphicFramePr>
          <p:cNvPr id="2052" name="Object 11"/>
          <p:cNvGraphicFramePr>
            <a:graphicFrameLocks noChangeAspect="1"/>
          </p:cNvGraphicFramePr>
          <p:nvPr/>
        </p:nvGraphicFramePr>
        <p:xfrm>
          <a:off x="8256588" y="5043488"/>
          <a:ext cx="363537" cy="476250"/>
        </p:xfrm>
        <a:graphic>
          <a:graphicData uri="http://schemas.openxmlformats.org/presentationml/2006/ole">
            <p:oleObj spid="_x0000_s2052" name="Формула" r:id="rId5" imgW="164880" imgH="215640" progId="Equation.3">
              <p:embed/>
            </p:oleObj>
          </a:graphicData>
        </a:graphic>
      </p:graphicFrame>
      <p:pic>
        <p:nvPicPr>
          <p:cNvPr id="2057" name="Рисунок 10" descr="image002-fix.JPG"/>
          <p:cNvPicPr>
            <a:picLocks noChangeAspect="1"/>
          </p:cNvPicPr>
          <p:nvPr/>
        </p:nvPicPr>
        <p:blipFill>
          <a:blip r:embed="rId6" cstate="print"/>
          <a:srcRect l="21158" t="11629" r="19598" b="13953"/>
          <a:stretch>
            <a:fillRect/>
          </a:stretch>
        </p:blipFill>
        <p:spPr bwMode="auto">
          <a:xfrm>
            <a:off x="642938" y="1643063"/>
            <a:ext cx="3438525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Рисунок 11" descr="image003-fix.JPG"/>
          <p:cNvPicPr>
            <a:picLocks noChangeAspect="1"/>
          </p:cNvPicPr>
          <p:nvPr/>
        </p:nvPicPr>
        <p:blipFill>
          <a:blip r:embed="rId7" cstate="print"/>
          <a:srcRect l="15427" t="16251" r="4114" b="40416"/>
          <a:stretch>
            <a:fillRect/>
          </a:stretch>
        </p:blipFill>
        <p:spPr bwMode="auto">
          <a:xfrm>
            <a:off x="4286250" y="1643063"/>
            <a:ext cx="3857625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Quazi-Gravitational Billiard in the Jupiter moons tours</a:t>
            </a:r>
            <a:endParaRPr lang="ru-RU" sz="3200" smtClean="0"/>
          </a:p>
        </p:txBody>
      </p:sp>
      <p:pic>
        <p:nvPicPr>
          <p:cNvPr id="3081" name="Picture 2" descr="flyb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1357313"/>
            <a:ext cx="3795712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Box 7"/>
          <p:cNvSpPr txBox="1">
            <a:spLocks noChangeArrowheads="1"/>
          </p:cNvSpPr>
          <p:nvPr/>
        </p:nvSpPr>
        <p:spPr bwMode="auto">
          <a:xfrm>
            <a:off x="714375" y="5357813"/>
            <a:ext cx="4573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Gravity assist maneuver</a:t>
            </a:r>
            <a:endParaRPr lang="ru-RU"/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4829175" y="1484313"/>
          <a:ext cx="1724025" cy="792162"/>
        </p:xfrm>
        <a:graphic>
          <a:graphicData uri="http://schemas.openxmlformats.org/presentationml/2006/ole">
            <p:oleObj spid="_x0000_s3074" name="Формула" r:id="rId4" imgW="939600" imgH="431640" progId="Equation.3">
              <p:embed/>
            </p:oleObj>
          </a:graphicData>
        </a:graphic>
      </p:graphicFrame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4714875" y="2357438"/>
          <a:ext cx="2339975" cy="1169987"/>
        </p:xfrm>
        <a:graphic>
          <a:graphicData uri="http://schemas.openxmlformats.org/presentationml/2006/ole">
            <p:oleObj spid="_x0000_s3075" name="Формула" r:id="rId5" imgW="1269720" imgH="63468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665288" y="3073400"/>
          <a:ext cx="373062" cy="420688"/>
        </p:xfrm>
        <a:graphic>
          <a:graphicData uri="http://schemas.openxmlformats.org/presentationml/2006/ole">
            <p:oleObj spid="_x0000_s3076" name="Equation" r:id="rId6" imgW="203040" imgH="22860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900113" y="3644900"/>
          <a:ext cx="374650" cy="420688"/>
        </p:xfrm>
        <a:graphic>
          <a:graphicData uri="http://schemas.openxmlformats.org/presentationml/2006/ole">
            <p:oleObj spid="_x0000_s3077" name="Equation" r:id="rId7" imgW="203040" imgH="228600" progId="Equation.DSMT4">
              <p:embed/>
            </p:oleObj>
          </a:graphicData>
        </a:graphic>
      </p:graphicFrame>
      <p:graphicFrame>
        <p:nvGraphicFramePr>
          <p:cNvPr id="3078" name="Object 11"/>
          <p:cNvGraphicFramePr>
            <a:graphicFrameLocks noChangeAspect="1"/>
          </p:cNvGraphicFramePr>
          <p:nvPr/>
        </p:nvGraphicFramePr>
        <p:xfrm>
          <a:off x="1403350" y="3573463"/>
          <a:ext cx="255588" cy="301625"/>
        </p:xfrm>
        <a:graphic>
          <a:graphicData uri="http://schemas.openxmlformats.org/presentationml/2006/ole">
            <p:oleObj spid="_x0000_s3078" name="Equation" r:id="rId8" imgW="139680" imgH="164880" progId="Equation.DSMT4">
              <p:embed/>
            </p:oleObj>
          </a:graphicData>
        </a:graphic>
      </p:graphicFrame>
      <p:graphicFrame>
        <p:nvGraphicFramePr>
          <p:cNvPr id="3079" name="Object 12"/>
          <p:cNvGraphicFramePr>
            <a:graphicFrameLocks noChangeAspect="1"/>
          </p:cNvGraphicFramePr>
          <p:nvPr/>
        </p:nvGraphicFramePr>
        <p:xfrm>
          <a:off x="4643438" y="3500438"/>
          <a:ext cx="1685925" cy="514350"/>
        </p:xfrm>
        <a:graphic>
          <a:graphicData uri="http://schemas.openxmlformats.org/presentationml/2006/ole">
            <p:oleObj spid="_x0000_s3079" name="Equation" r:id="rId9" imgW="9144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Gravity assist maneuver</a:t>
            </a:r>
            <a:endParaRPr lang="ru-RU" smtClean="0"/>
          </a:p>
        </p:txBody>
      </p:sp>
      <p:pic>
        <p:nvPicPr>
          <p:cNvPr id="4104" name="Picture 5"/>
          <p:cNvPicPr>
            <a:picLocks noChangeAspect="1" noChangeArrowheads="1"/>
          </p:cNvPicPr>
          <p:nvPr/>
        </p:nvPicPr>
        <p:blipFill>
          <a:blip r:embed="rId3" cstate="print"/>
          <a:srcRect l="5826" r="9114" b="2940"/>
          <a:stretch>
            <a:fillRect/>
          </a:stretch>
        </p:blipFill>
        <p:spPr bwMode="auto">
          <a:xfrm>
            <a:off x="214313" y="1285875"/>
            <a:ext cx="4714875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5572125" y="1285875"/>
          <a:ext cx="3455988" cy="714375"/>
        </p:xfrm>
        <a:graphic>
          <a:graphicData uri="http://schemas.openxmlformats.org/presentationml/2006/ole">
            <p:oleObj spid="_x0000_s4098" name="Equation" r:id="rId4" imgW="2260600" imgH="469900" progId="Equation.DSMT4">
              <p:embed/>
            </p:oleObj>
          </a:graphicData>
        </a:graphic>
      </p:graphicFrame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5643563" y="2143125"/>
          <a:ext cx="2317750" cy="676275"/>
        </p:xfrm>
        <a:graphic>
          <a:graphicData uri="http://schemas.openxmlformats.org/presentationml/2006/ole">
            <p:oleObj spid="_x0000_s4099" name="Equation" r:id="rId5" imgW="1536033" imgH="444307" progId="Equation.DSMT4">
              <p:embed/>
            </p:oleObj>
          </a:graphicData>
        </a:graphic>
      </p:graphicFrame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0" name="Object 10"/>
          <p:cNvGraphicFramePr>
            <a:graphicFrameLocks noChangeAspect="1"/>
          </p:cNvGraphicFramePr>
          <p:nvPr/>
        </p:nvGraphicFramePr>
        <p:xfrm>
          <a:off x="5070475" y="3071813"/>
          <a:ext cx="4073525" cy="522287"/>
        </p:xfrm>
        <a:graphic>
          <a:graphicData uri="http://schemas.openxmlformats.org/presentationml/2006/ole">
            <p:oleObj spid="_x0000_s4100" name="Equation" r:id="rId6" imgW="2679700" imgH="342900" progId="Equation.DSMT4">
              <p:embed/>
            </p:oleObj>
          </a:graphicData>
        </a:graphic>
      </p:graphicFrame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1" name="Object 12"/>
          <p:cNvGraphicFramePr>
            <a:graphicFrameLocks noChangeAspect="1"/>
          </p:cNvGraphicFramePr>
          <p:nvPr/>
        </p:nvGraphicFramePr>
        <p:xfrm>
          <a:off x="5357813" y="3929063"/>
          <a:ext cx="3217862" cy="715962"/>
        </p:xfrm>
        <a:graphic>
          <a:graphicData uri="http://schemas.openxmlformats.org/presentationml/2006/ole">
            <p:oleObj spid="_x0000_s4101" name="Equation" r:id="rId7" imgW="2095500" imgH="469900" progId="Equation.DSMT4">
              <p:embed/>
            </p:oleObj>
          </a:graphicData>
        </a:graphic>
      </p:graphicFrame>
      <p:sp>
        <p:nvSpPr>
          <p:cNvPr id="4109" name="TextBox 15"/>
          <p:cNvSpPr txBox="1">
            <a:spLocks noChangeArrowheads="1"/>
          </p:cNvSpPr>
          <p:nvPr/>
        </p:nvSpPr>
        <p:spPr bwMode="auto">
          <a:xfrm>
            <a:off x="5219700" y="5300663"/>
            <a:ext cx="284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General formulae</a:t>
            </a:r>
            <a:endParaRPr lang="ru-RU" sz="2400"/>
          </a:p>
        </p:txBody>
      </p:sp>
      <p:graphicFrame>
        <p:nvGraphicFramePr>
          <p:cNvPr id="4102" name="Object 14"/>
          <p:cNvGraphicFramePr>
            <a:graphicFrameLocks noChangeAspect="1"/>
          </p:cNvGraphicFramePr>
          <p:nvPr/>
        </p:nvGraphicFramePr>
        <p:xfrm>
          <a:off x="5311775" y="4724400"/>
          <a:ext cx="693738" cy="309563"/>
        </p:xfrm>
        <a:graphic>
          <a:graphicData uri="http://schemas.openxmlformats.org/presentationml/2006/ole">
            <p:oleObj spid="_x0000_s4102" name="Equation" r:id="rId8" imgW="4572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Рисунок 5" descr="image537-fix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285875"/>
            <a:ext cx="8143875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3D gravity assist maneuver</a:t>
            </a:r>
            <a:endParaRPr lang="ru-RU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6286500" y="4143375"/>
          <a:ext cx="139700" cy="165100"/>
        </p:xfrm>
        <a:graphic>
          <a:graphicData uri="http://schemas.openxmlformats.org/presentationml/2006/ole">
            <p:oleObj spid="_x0000_s5122" name="Формула" r:id="rId4" imgW="1396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001000" cy="1081088"/>
          </a:xfrm>
        </p:spPr>
        <p:txBody>
          <a:bodyPr/>
          <a:lstStyle/>
          <a:p>
            <a:r>
              <a:rPr lang="en-US" sz="3600" smtClean="0"/>
              <a:t>Indicatrix Method</a:t>
            </a:r>
            <a:br>
              <a:rPr lang="en-US" sz="3600" smtClean="0"/>
            </a:br>
            <a:r>
              <a:rPr lang="en-US" sz="3600" smtClean="0"/>
              <a:t>for Gravity Assist</a:t>
            </a:r>
            <a:endParaRPr lang="ru-RU" sz="3600" smtClean="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4767263" y="1373188"/>
            <a:ext cx="39814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buFontTx/>
              <a:buAutoNum type="arabicPeriod"/>
            </a:pPr>
            <a:r>
              <a:rPr lang="en-US"/>
              <a:t>Gravity assist area is much less than trajectory size (rebound)</a:t>
            </a:r>
          </a:p>
          <a:p>
            <a:pPr marL="533400" indent="-533400"/>
            <a:r>
              <a:rPr lang="en-US"/>
              <a:t>2.	A priori bank of rebounds</a:t>
            </a:r>
          </a:p>
          <a:p>
            <a:pPr marL="533400" indent="-533400"/>
            <a:endParaRPr lang="en-US"/>
          </a:p>
          <a:p>
            <a:pPr marL="533400" indent="-533400"/>
            <a:endParaRPr lang="en-US"/>
          </a:p>
          <a:p>
            <a:pPr marL="533400" indent="-533400"/>
            <a:r>
              <a:rPr lang="en-US"/>
              <a:t>3. The wave fronts synthesis</a:t>
            </a:r>
            <a:endParaRPr lang="ru-RU"/>
          </a:p>
        </p:txBody>
      </p:sp>
      <p:graphicFrame>
        <p:nvGraphicFramePr>
          <p:cNvPr id="6146" name="Object 8"/>
          <p:cNvGraphicFramePr>
            <a:graphicFrameLocks noChangeAspect="1"/>
          </p:cNvGraphicFramePr>
          <p:nvPr/>
        </p:nvGraphicFramePr>
        <p:xfrm>
          <a:off x="5364163" y="4076700"/>
          <a:ext cx="1871662" cy="671513"/>
        </p:xfrm>
        <a:graphic>
          <a:graphicData uri="http://schemas.openxmlformats.org/presentationml/2006/ole">
            <p:oleObj spid="_x0000_s6146" name="Формула" r:id="rId3" imgW="672840" imgH="241200" progId="Equation.3">
              <p:embed/>
            </p:oleObj>
          </a:graphicData>
        </a:graphic>
      </p:graphicFrame>
      <p:pic>
        <p:nvPicPr>
          <p:cNvPr id="6151" name="Рисунок 6" descr="image004-fix.JPG"/>
          <p:cNvPicPr>
            <a:picLocks noChangeAspect="1"/>
          </p:cNvPicPr>
          <p:nvPr/>
        </p:nvPicPr>
        <p:blipFill>
          <a:blip r:embed="rId4" cstate="print"/>
          <a:srcRect l="37711" t="66229" r="12010"/>
          <a:stretch>
            <a:fillRect/>
          </a:stretch>
        </p:blipFill>
        <p:spPr bwMode="auto">
          <a:xfrm>
            <a:off x="500063" y="1357313"/>
            <a:ext cx="2928937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2357438" y="3041650"/>
          <a:ext cx="488950" cy="601663"/>
        </p:xfrm>
        <a:graphic>
          <a:graphicData uri="http://schemas.openxmlformats.org/presentationml/2006/ole">
            <p:oleObj spid="_x0000_s6147" name="Формула" r:id="rId5" imgW="164880" imgH="203040" progId="Equation.3">
              <p:embed/>
            </p:oleObj>
          </a:graphicData>
        </a:graphic>
      </p:graphicFrame>
      <p:graphicFrame>
        <p:nvGraphicFramePr>
          <p:cNvPr id="6148" name="Object 7"/>
          <p:cNvGraphicFramePr>
            <a:graphicFrameLocks noChangeAspect="1"/>
          </p:cNvGraphicFramePr>
          <p:nvPr/>
        </p:nvGraphicFramePr>
        <p:xfrm>
          <a:off x="1357313" y="3071813"/>
          <a:ext cx="488950" cy="714375"/>
        </p:xfrm>
        <a:graphic>
          <a:graphicData uri="http://schemas.openxmlformats.org/presentationml/2006/ole">
            <p:oleObj spid="_x0000_s6148" name="Формула" r:id="rId6" imgW="164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39750" y="-214313"/>
            <a:ext cx="9818688" cy="1357313"/>
          </a:xfrm>
        </p:spPr>
        <p:txBody>
          <a:bodyPr/>
          <a:lstStyle/>
          <a:p>
            <a:r>
              <a:rPr lang="en-US" sz="3200" b="1" smtClean="0"/>
              <a:t>The Europa Jupiter System Mission – Laplace</a:t>
            </a:r>
            <a:r>
              <a:rPr lang="en-US" sz="3200" smtClean="0"/>
              <a:t> </a:t>
            </a:r>
            <a:r>
              <a:rPr lang="en-US" sz="3200" b="1" smtClean="0"/>
              <a:t>(EJSM/Laplace)</a:t>
            </a:r>
            <a:endParaRPr lang="ru-RU" sz="3200" smtClean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3275" y="1304925"/>
            <a:ext cx="4389438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4" descr="image025-fix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285875"/>
            <a:ext cx="4184650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001000" cy="676275"/>
          </a:xfrm>
        </p:spPr>
        <p:txBody>
          <a:bodyPr/>
          <a:lstStyle/>
          <a:p>
            <a:r>
              <a:rPr lang="en-US" b="1" smtClean="0"/>
              <a:t>EJSM/Laplace- Russian part Ganymede landing</a:t>
            </a:r>
            <a:endParaRPr lang="ru-RU" smtClean="0"/>
          </a:p>
        </p:txBody>
      </p:sp>
      <p:graphicFrame>
        <p:nvGraphicFramePr>
          <p:cNvPr id="11311" name="Group 47"/>
          <p:cNvGraphicFramePr>
            <a:graphicFrameLocks noGrp="1"/>
          </p:cNvGraphicFramePr>
          <p:nvPr>
            <p:ph idx="1"/>
          </p:nvPr>
        </p:nvGraphicFramePr>
        <p:xfrm>
          <a:off x="539750" y="1341438"/>
          <a:ext cx="6985000" cy="3291840"/>
        </p:xfrm>
        <a:graphic>
          <a:graphicData uri="http://schemas.openxmlformats.org/drawingml/2006/table">
            <a:tbl>
              <a:tblPr/>
              <a:tblGrid>
                <a:gridCol w="1746250"/>
                <a:gridCol w="1746250"/>
                <a:gridCol w="1746250"/>
                <a:gridCol w="1746250"/>
              </a:tblGrid>
              <a:tr h="1282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Satellite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Orbital period of SC after the satellite flyby rated to satellite’s orbital period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rounds after a flyby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Expenses of characteristic velocity, m/s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Ganymede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Ganymede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Ganymede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Ganymede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Ganymede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Ganymede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9" name="Прямоугольник 7"/>
          <p:cNvSpPr>
            <a:spLocks noChangeArrowheads="1"/>
          </p:cNvSpPr>
          <p:nvPr/>
        </p:nvSpPr>
        <p:spPr bwMode="auto">
          <a:xfrm rot="10800000" flipV="1">
            <a:off x="539750" y="5157788"/>
            <a:ext cx="803751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/>
              <a:t>Using:</a:t>
            </a:r>
          </a:p>
          <a:p>
            <a:r>
              <a:rPr lang="en-US" sz="1800"/>
              <a:t>Refined Flyby Model</a:t>
            </a:r>
            <a:endParaRPr lang="en-US" sz="1800" i="1"/>
          </a:p>
          <a:p>
            <a:r>
              <a:rPr lang="en-US" sz="1800"/>
              <a:t>ESTK complex by Ballistic Center KIAM RAS</a:t>
            </a:r>
          </a:p>
          <a:p>
            <a:r>
              <a:rPr lang="en-US" sz="1800" i="1"/>
              <a:t>Navigation and Ancillary Information Facility</a:t>
            </a:r>
            <a:r>
              <a:rPr lang="en-US" sz="1800"/>
              <a:t> (</a:t>
            </a:r>
            <a:r>
              <a:rPr lang="en-US" sz="1800" b="1" i="1"/>
              <a:t>NAIF</a:t>
            </a:r>
            <a:r>
              <a:rPr lang="en-US" sz="1800"/>
              <a:t>)- NASA — used data will be refined during NASA mission</a:t>
            </a: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5880</TotalTime>
  <Words>692</Words>
  <Application>Microsoft Office PowerPoint</Application>
  <PresentationFormat>Экран (4:3)</PresentationFormat>
  <Paragraphs>200</Paragraphs>
  <Slides>19</Slides>
  <Notes>0</Notes>
  <HiddenSlides>0</HiddenSlides>
  <MMClips>2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Verdana</vt:lpstr>
      <vt:lpstr>Arial</vt:lpstr>
      <vt:lpstr>Wingdings</vt:lpstr>
      <vt:lpstr>Calibri</vt:lpstr>
      <vt:lpstr>Times New Roman</vt:lpstr>
      <vt:lpstr>Courier New</vt:lpstr>
      <vt:lpstr>Profile</vt:lpstr>
      <vt:lpstr>Microsoft Equation 3.0</vt:lpstr>
      <vt:lpstr>MathType 4.0 Equation</vt:lpstr>
      <vt:lpstr>MathType 5.0 Equation</vt:lpstr>
      <vt:lpstr> Golubev Yu.F., Grushevskii A.V., Koryanov V.V., Tuchin A.G. golubev@keldysh.ru   A method of orbits designing using gravity assist maneuvers to the landing on the Jupiter’s moon Ganymede  </vt:lpstr>
      <vt:lpstr>CB-Classic Billiard</vt:lpstr>
      <vt:lpstr>Initial idea (analogy) QGB-Quazi-Gravitational Billiard (Earth)</vt:lpstr>
      <vt:lpstr>Quazi-Gravitational Billiard in the Jupiter moons tours</vt:lpstr>
      <vt:lpstr>Gravity assist maneuver</vt:lpstr>
      <vt:lpstr>3D gravity assist maneuver</vt:lpstr>
      <vt:lpstr>Indicatrix Method for Gravity Assist</vt:lpstr>
      <vt:lpstr>The Europa Jupiter System Mission – Laplace (EJSM/Laplace)</vt:lpstr>
      <vt:lpstr>EJSM/Laplace- Russian part Ganymede landing</vt:lpstr>
      <vt:lpstr>1-st maneuver</vt:lpstr>
      <vt:lpstr>2-nd maneuver</vt:lpstr>
      <vt:lpstr>3-rd maneuver</vt:lpstr>
      <vt:lpstr>4-th maneuver</vt:lpstr>
      <vt:lpstr>5-th maneuver</vt:lpstr>
      <vt:lpstr>6-th maneuver</vt:lpstr>
      <vt:lpstr>6-th maneuver</vt:lpstr>
      <vt:lpstr>Ganymede tour: fine calculation (Indicatrix method not used)</vt:lpstr>
      <vt:lpstr>Tour selection problem, Indicatrix Method (IM). Phase beams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Golubev Y.F., Grushevskii A.V., Koryanov V.V., Tuchin A.G. golubev@keldysh.ru  A method of orbits designing using gravity assist maneuvers to the landing on the Jupiter’s moon Ganymede</dc:title>
  <dc:creator>Оксана</dc:creator>
  <cp:lastModifiedBy>Оксана</cp:lastModifiedBy>
  <cp:revision>402</cp:revision>
  <dcterms:created xsi:type="dcterms:W3CDTF">2005-03-03T13:22:32Z</dcterms:created>
  <dcterms:modified xsi:type="dcterms:W3CDTF">2012-10-26T09:27:37Z</dcterms:modified>
</cp:coreProperties>
</file>