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67" r:id="rId5"/>
    <p:sldId id="263" r:id="rId6"/>
    <p:sldId id="269" r:id="rId7"/>
    <p:sldId id="266" r:id="rId8"/>
    <p:sldId id="268" r:id="rId9"/>
    <p:sldId id="270" r:id="rId10"/>
  </p:sldIdLst>
  <p:sldSz cx="9144000" cy="6858000" type="screen4x3"/>
  <p:notesSz cx="6858000" cy="9144000"/>
  <p:defaultTextStyle>
    <a:defPPr>
      <a:defRPr lang="ru-RU"/>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FF00"/>
    <a:srgbClr val="000099"/>
    <a:srgbClr val="FFFFCC"/>
    <a:srgbClr val="CCFFCC"/>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211" autoAdjust="0"/>
    <p:restoredTop sz="90929"/>
  </p:normalViewPr>
  <p:slideViewPr>
    <p:cSldViewPr>
      <p:cViewPr>
        <p:scale>
          <a:sx n="75" d="100"/>
          <a:sy n="75" d="100"/>
        </p:scale>
        <p:origin x="-2010" y="-492"/>
      </p:cViewPr>
      <p:guideLst>
        <p:guide orient="horz" pos="2160"/>
        <p:guide pos="2880"/>
      </p:guideLst>
    </p:cSldViewPr>
  </p:slideViewPr>
  <p:outlineViewPr>
    <p:cViewPr>
      <p:scale>
        <a:sx n="66" d="100"/>
        <a:sy n="66"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2.wmf"/><Relationship Id="rId7" Type="http://schemas.openxmlformats.org/officeDocument/2006/relationships/image" Target="../media/image16.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11" Type="http://schemas.openxmlformats.org/officeDocument/2006/relationships/image" Target="../media/image20.wmf"/><Relationship Id="rId5" Type="http://schemas.openxmlformats.org/officeDocument/2006/relationships/image" Target="../media/image14.wmf"/><Relationship Id="rId10" Type="http://schemas.openxmlformats.org/officeDocument/2006/relationships/image" Target="../media/image19.wmf"/><Relationship Id="rId4" Type="http://schemas.openxmlformats.org/officeDocument/2006/relationships/image" Target="../media/image13.wmf"/><Relationship Id="rId9"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17FB576-E57A-44DD-A839-06991F34203A}"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9D47BBA-F79A-4E56-9F68-EC40D1B5BEB1}"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609600"/>
            <a:ext cx="1943100" cy="5486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609600"/>
            <a:ext cx="56769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6A0E47D-DD9E-496E-859A-6C15C331C252}" type="slidenum">
              <a:rPr lang="ru-RU"/>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685800" y="609600"/>
            <a:ext cx="7772400" cy="5486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685800" y="6248400"/>
            <a:ext cx="1905000" cy="457200"/>
          </a:xfrm>
        </p:spPr>
        <p:txBody>
          <a:bodyPr/>
          <a:lstStyle>
            <a:lvl1pPr>
              <a:defRPr/>
            </a:lvl1pPr>
          </a:lstStyle>
          <a:p>
            <a:endParaRPr lang="ru-RU"/>
          </a:p>
        </p:txBody>
      </p:sp>
      <p:sp>
        <p:nvSpPr>
          <p:cNvPr id="4" name="Нижний колонтитул 3"/>
          <p:cNvSpPr>
            <a:spLocks noGrp="1"/>
          </p:cNvSpPr>
          <p:nvPr>
            <p:ph type="ftr" sz="quarter" idx="11"/>
          </p:nvPr>
        </p:nvSpPr>
        <p:spPr>
          <a:xfrm>
            <a:off x="3124200" y="6248400"/>
            <a:ext cx="2895600" cy="457200"/>
          </a:xfrm>
        </p:spPr>
        <p:txBody>
          <a:bodyPr/>
          <a:lstStyle>
            <a:lvl1pPr>
              <a:defRPr/>
            </a:lvl1pPr>
          </a:lstStyle>
          <a:p>
            <a:endParaRPr lang="ru-RU"/>
          </a:p>
        </p:txBody>
      </p:sp>
      <p:sp>
        <p:nvSpPr>
          <p:cNvPr id="5" name="Номер слайда 4"/>
          <p:cNvSpPr>
            <a:spLocks noGrp="1"/>
          </p:cNvSpPr>
          <p:nvPr>
            <p:ph type="sldNum" sz="quarter" idx="12"/>
          </p:nvPr>
        </p:nvSpPr>
        <p:spPr>
          <a:xfrm>
            <a:off x="6553200" y="6248400"/>
            <a:ext cx="1905000" cy="457200"/>
          </a:xfrm>
        </p:spPr>
        <p:txBody>
          <a:bodyPr/>
          <a:lstStyle>
            <a:lvl1pPr>
              <a:defRPr/>
            </a:lvl1pPr>
          </a:lstStyle>
          <a:p>
            <a:fld id="{ABEFA6EB-3985-468E-8A12-F6A86A4BD8E2}"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480C0E4-BFF3-4068-A278-64A6E86D4707}"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C9EE2564-5461-473F-9792-EEA970CA1239}"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EC9806E2-2125-4389-809A-2AF43B6825F4}"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CE8B3356-0A2D-4429-A0D9-462ABD438793}"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299083BC-5871-4A6C-900E-7580F0A8CE29}"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3A3FA2CF-97B4-41D1-AF88-6DF5AA5D39D2}"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540A4A47-C7E2-4866-9987-DE985228AB2E}"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2A65E544-3CC0-41A3-8F9C-093E5660C5A1}"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677D079-3343-4E4B-BCE4-B359AC856C1F}"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emf"/><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emf"/><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oleObject" Target="../embeddings/oleObject11.bin"/><Relationship Id="rId3" Type="http://schemas.openxmlformats.org/officeDocument/2006/relationships/oleObject" Target="../embeddings/oleObject1.bin"/><Relationship Id="rId7" Type="http://schemas.openxmlformats.org/officeDocument/2006/relationships/oleObject" Target="../embeddings/oleObject5.bin"/><Relationship Id="rId12"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4.bin"/><Relationship Id="rId11" Type="http://schemas.openxmlformats.org/officeDocument/2006/relationships/oleObject" Target="../embeddings/oleObject9.bin"/><Relationship Id="rId5" Type="http://schemas.openxmlformats.org/officeDocument/2006/relationships/oleObject" Target="../embeddings/oleObject3.bin"/><Relationship Id="rId10" Type="http://schemas.openxmlformats.org/officeDocument/2006/relationships/oleObject" Target="../embeddings/oleObject8.bin"/><Relationship Id="rId4" Type="http://schemas.openxmlformats.org/officeDocument/2006/relationships/oleObject" Target="../embeddings/oleObject2.bin"/><Relationship Id="rId9" Type="http://schemas.openxmlformats.org/officeDocument/2006/relationships/oleObject" Target="../embeddings/oleObject7.bin"/><Relationship Id="rId14" Type="http://schemas.openxmlformats.org/officeDocument/2006/relationships/oleObject" Target="../embeddings/oleObject12.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oleObject" Target="../embeddings/oleObject15.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2.xml"/><Relationship Id="rId1" Type="http://schemas.openxmlformats.org/officeDocument/2006/relationships/vmlDrawing" Target="../drawings/vmlDrawing5.v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468313" y="981075"/>
            <a:ext cx="8305800" cy="1943100"/>
          </a:xfrm>
          <a:prstGeom prst="rect">
            <a:avLst/>
          </a:prstGeom>
          <a:noFill/>
          <a:ln w="9525">
            <a:noFill/>
            <a:miter lim="800000"/>
            <a:headEnd/>
            <a:tailEnd/>
          </a:ln>
          <a:effectLst/>
        </p:spPr>
        <p:txBody>
          <a:bodyPr>
            <a:spAutoFit/>
          </a:bodyPr>
          <a:lstStyle/>
          <a:p>
            <a:pPr algn="ctr">
              <a:lnSpc>
                <a:spcPct val="190000"/>
              </a:lnSpc>
            </a:pPr>
            <a:r>
              <a:rPr lang="en-US" sz="3200" b="1">
                <a:solidFill>
                  <a:schemeClr val="accent2"/>
                </a:solidFill>
                <a:effectLst>
                  <a:outerShdw blurRad="38100" dist="38100" dir="2700000" algn="tl">
                    <a:srgbClr val="000000"/>
                  </a:outerShdw>
                </a:effectLst>
              </a:rPr>
              <a:t>WATER-ICE CONTENT </a:t>
            </a:r>
          </a:p>
          <a:p>
            <a:pPr algn="ctr">
              <a:lnSpc>
                <a:spcPct val="190000"/>
              </a:lnSpc>
            </a:pPr>
            <a:r>
              <a:rPr lang="en-US" sz="3200" b="1">
                <a:solidFill>
                  <a:schemeClr val="accent2"/>
                </a:solidFill>
                <a:effectLst>
                  <a:outerShdw blurRad="38100" dist="38100" dir="2700000" algn="tl">
                    <a:srgbClr val="000000"/>
                  </a:outerShdw>
                </a:effectLst>
              </a:rPr>
              <a:t>IN TITAN AND CALLISTO</a:t>
            </a:r>
            <a:r>
              <a:rPr lang="ru-RU"/>
              <a:t> </a:t>
            </a:r>
            <a:endParaRPr lang="ru-RU" sz="3200" b="1">
              <a:solidFill>
                <a:schemeClr val="accent2"/>
              </a:solidFill>
              <a:effectLst>
                <a:outerShdw blurRad="38100" dist="38100" dir="2700000" algn="tl">
                  <a:srgbClr val="000000"/>
                </a:outerShdw>
              </a:effectLst>
            </a:endParaRPr>
          </a:p>
        </p:txBody>
      </p:sp>
      <p:sp>
        <p:nvSpPr>
          <p:cNvPr id="2052" name="Text Box 4"/>
          <p:cNvSpPr txBox="1">
            <a:spLocks noChangeArrowheads="1"/>
          </p:cNvSpPr>
          <p:nvPr/>
        </p:nvSpPr>
        <p:spPr bwMode="auto">
          <a:xfrm>
            <a:off x="395288" y="3933825"/>
            <a:ext cx="8424862" cy="2465388"/>
          </a:xfrm>
          <a:prstGeom prst="rect">
            <a:avLst/>
          </a:prstGeom>
          <a:noFill/>
          <a:ln w="9525">
            <a:noFill/>
            <a:miter lim="800000"/>
            <a:headEnd/>
            <a:tailEnd/>
          </a:ln>
          <a:effectLst/>
        </p:spPr>
        <p:txBody>
          <a:bodyPr>
            <a:spAutoFit/>
          </a:bodyPr>
          <a:lstStyle/>
          <a:p>
            <a:pPr algn="ctr">
              <a:spcBef>
                <a:spcPct val="50000"/>
              </a:spcBef>
            </a:pPr>
            <a:r>
              <a:rPr lang="en-US" b="1">
                <a:solidFill>
                  <a:schemeClr val="accent2"/>
                </a:solidFill>
                <a:cs typeface="Times New Roman" pitchFamily="18" charset="0"/>
              </a:rPr>
              <a:t>Dunaeva A.N., Kronrod V.A., Kuskov O.L.</a:t>
            </a:r>
            <a:r>
              <a:rPr lang="en-US" b="1"/>
              <a:t> </a:t>
            </a:r>
          </a:p>
          <a:p>
            <a:pPr algn="ctr">
              <a:spcBef>
                <a:spcPct val="50000"/>
              </a:spcBef>
            </a:pPr>
            <a:endParaRPr lang="en-US" b="1"/>
          </a:p>
          <a:p>
            <a:pPr algn="ctr">
              <a:spcBef>
                <a:spcPct val="50000"/>
              </a:spcBef>
            </a:pPr>
            <a:r>
              <a:rPr lang="en-US" b="1" i="1">
                <a:solidFill>
                  <a:schemeClr val="accent2"/>
                </a:solidFill>
                <a:cs typeface="Times New Roman" pitchFamily="18" charset="0"/>
              </a:rPr>
              <a:t>Vernadsky Institute of Geochemistry and Analytical Chemistry, Russian Academy of Sciences, </a:t>
            </a:r>
          </a:p>
          <a:p>
            <a:pPr algn="ctr">
              <a:spcBef>
                <a:spcPct val="50000"/>
              </a:spcBef>
            </a:pPr>
            <a:r>
              <a:rPr lang="en-US" b="1" i="1">
                <a:solidFill>
                  <a:schemeClr val="accent2"/>
                </a:solidFill>
                <a:cs typeface="Times New Roman" pitchFamily="18" charset="0"/>
              </a:rPr>
              <a:t>Moscow, Russia</a:t>
            </a:r>
            <a:endParaRPr lang="ru-RU" b="1" i="1">
              <a:solidFill>
                <a:schemeClr val="accent2"/>
              </a:solidFill>
              <a:cs typeface="Times New Roman" pitchFamily="18" charset="0"/>
            </a:endParaRPr>
          </a:p>
        </p:txBody>
      </p:sp>
      <p:sp>
        <p:nvSpPr>
          <p:cNvPr id="2056" name="Rectangle 8"/>
          <p:cNvSpPr>
            <a:spLocks noChangeArrowheads="1"/>
          </p:cNvSpPr>
          <p:nvPr/>
        </p:nvSpPr>
        <p:spPr bwMode="auto">
          <a:xfrm>
            <a:off x="381000" y="304800"/>
            <a:ext cx="8534400" cy="6096000"/>
          </a:xfrm>
          <a:prstGeom prst="rect">
            <a:avLst/>
          </a:prstGeom>
          <a:noFill/>
          <a:ln w="57150" cmpd="thinThick">
            <a:solidFill>
              <a:srgbClr val="FF0000"/>
            </a:solidFill>
            <a:miter lim="800000"/>
            <a:headEnd/>
            <a:tailEnd/>
          </a:ln>
          <a:effectLst/>
        </p:spPr>
        <p:txBody>
          <a:bodyPr wrap="none" anchor="ctr"/>
          <a:lstStyle/>
          <a:p>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27" name="Picture 355" descr="solar_system"/>
          <p:cNvPicPr>
            <a:picLocks noChangeAspect="1" noChangeArrowheads="1"/>
          </p:cNvPicPr>
          <p:nvPr/>
        </p:nvPicPr>
        <p:blipFill>
          <a:blip r:embed="rId2" cstate="print"/>
          <a:srcRect/>
          <a:stretch>
            <a:fillRect/>
          </a:stretch>
        </p:blipFill>
        <p:spPr bwMode="auto">
          <a:xfrm>
            <a:off x="184150" y="333375"/>
            <a:ext cx="8775700" cy="2768600"/>
          </a:xfrm>
          <a:prstGeom prst="rect">
            <a:avLst/>
          </a:prstGeom>
          <a:noFill/>
        </p:spPr>
      </p:pic>
      <p:sp>
        <p:nvSpPr>
          <p:cNvPr id="3074" name="Text Box 2"/>
          <p:cNvSpPr txBox="1">
            <a:spLocks noChangeArrowheads="1"/>
          </p:cNvSpPr>
          <p:nvPr/>
        </p:nvSpPr>
        <p:spPr bwMode="auto">
          <a:xfrm>
            <a:off x="898525" y="346075"/>
            <a:ext cx="6645275" cy="457200"/>
          </a:xfrm>
          <a:prstGeom prst="rect">
            <a:avLst/>
          </a:prstGeom>
          <a:noFill/>
          <a:ln w="9525">
            <a:noFill/>
            <a:miter lim="800000"/>
            <a:headEnd/>
            <a:tailEnd/>
          </a:ln>
          <a:effectLst/>
        </p:spPr>
        <p:txBody>
          <a:bodyPr>
            <a:spAutoFit/>
          </a:bodyPr>
          <a:lstStyle/>
          <a:p>
            <a:endParaRPr lang="ru-RU"/>
          </a:p>
        </p:txBody>
      </p:sp>
      <p:sp>
        <p:nvSpPr>
          <p:cNvPr id="3075" name="Text Box 3"/>
          <p:cNvSpPr txBox="1">
            <a:spLocks noChangeArrowheads="1"/>
          </p:cNvSpPr>
          <p:nvPr/>
        </p:nvSpPr>
        <p:spPr bwMode="auto">
          <a:xfrm>
            <a:off x="179388" y="3284538"/>
            <a:ext cx="2808287" cy="457200"/>
          </a:xfrm>
          <a:prstGeom prst="rect">
            <a:avLst/>
          </a:prstGeom>
          <a:noFill/>
          <a:ln w="9525">
            <a:noFill/>
            <a:miter lim="800000"/>
            <a:headEnd/>
            <a:tailEnd/>
          </a:ln>
          <a:effectLst/>
        </p:spPr>
        <p:txBody>
          <a:bodyPr>
            <a:spAutoFit/>
          </a:bodyPr>
          <a:lstStyle/>
          <a:p>
            <a:r>
              <a:rPr lang="en-US" b="1" u="sng">
                <a:solidFill>
                  <a:schemeClr val="accent2"/>
                </a:solidFill>
                <a:effectLst>
                  <a:outerShdw blurRad="38100" dist="38100" dir="2700000" algn="tl">
                    <a:srgbClr val="000000"/>
                  </a:outerShdw>
                </a:effectLst>
              </a:rPr>
              <a:t>Callisto and Titan</a:t>
            </a:r>
            <a:r>
              <a:rPr lang="ru-RU" b="1" u="sng">
                <a:solidFill>
                  <a:schemeClr val="accent2"/>
                </a:solidFill>
                <a:effectLst>
                  <a:outerShdw blurRad="38100" dist="38100" dir="2700000" algn="tl">
                    <a:srgbClr val="000000"/>
                  </a:outerShdw>
                </a:effectLst>
              </a:rPr>
              <a:t>:</a:t>
            </a:r>
          </a:p>
        </p:txBody>
      </p:sp>
      <p:sp>
        <p:nvSpPr>
          <p:cNvPr id="3378" name="Rectangle 306"/>
          <p:cNvSpPr>
            <a:spLocks noChangeArrowheads="1"/>
          </p:cNvSpPr>
          <p:nvPr/>
        </p:nvSpPr>
        <p:spPr bwMode="auto">
          <a:xfrm>
            <a:off x="107950" y="188913"/>
            <a:ext cx="8964613" cy="6480175"/>
          </a:xfrm>
          <a:prstGeom prst="rect">
            <a:avLst/>
          </a:prstGeom>
          <a:noFill/>
          <a:ln w="57150" cmpd="thinThick">
            <a:solidFill>
              <a:srgbClr val="FF0000"/>
            </a:solidFill>
            <a:miter lim="800000"/>
            <a:headEnd/>
            <a:tailEnd/>
          </a:ln>
          <a:effectLst/>
        </p:spPr>
        <p:txBody>
          <a:bodyPr wrap="none" anchor="ctr"/>
          <a:lstStyle/>
          <a:p>
            <a:endParaRPr lang="ru-RU"/>
          </a:p>
        </p:txBody>
      </p:sp>
      <p:sp>
        <p:nvSpPr>
          <p:cNvPr id="3404" name="Rectangle 332"/>
          <p:cNvSpPr>
            <a:spLocks noChangeArrowheads="1"/>
          </p:cNvSpPr>
          <p:nvPr/>
        </p:nvSpPr>
        <p:spPr bwMode="auto">
          <a:xfrm>
            <a:off x="250825" y="404813"/>
            <a:ext cx="8642350" cy="2592387"/>
          </a:xfrm>
          <a:prstGeom prst="rect">
            <a:avLst/>
          </a:prstGeom>
          <a:noFill/>
          <a:ln w="38100">
            <a:solidFill>
              <a:schemeClr val="bg1"/>
            </a:solidFill>
            <a:miter lim="800000"/>
            <a:headEnd/>
            <a:tailEnd/>
          </a:ln>
          <a:effectLst/>
        </p:spPr>
        <p:txBody>
          <a:bodyPr wrap="none" anchor="ctr"/>
          <a:lstStyle/>
          <a:p>
            <a:endParaRPr lang="ru-RU"/>
          </a:p>
        </p:txBody>
      </p:sp>
      <p:sp>
        <p:nvSpPr>
          <p:cNvPr id="3416" name="Text Box 344"/>
          <p:cNvSpPr txBox="1">
            <a:spLocks noChangeArrowheads="1"/>
          </p:cNvSpPr>
          <p:nvPr/>
        </p:nvSpPr>
        <p:spPr bwMode="auto">
          <a:xfrm>
            <a:off x="179388" y="3762375"/>
            <a:ext cx="8713787" cy="2835275"/>
          </a:xfrm>
          <a:prstGeom prst="rect">
            <a:avLst/>
          </a:prstGeom>
          <a:noFill/>
          <a:ln w="9525">
            <a:noFill/>
            <a:miter lim="800000"/>
            <a:headEnd/>
            <a:tailEnd/>
          </a:ln>
          <a:effectLst/>
        </p:spPr>
        <p:txBody>
          <a:bodyPr>
            <a:spAutoFit/>
          </a:bodyPr>
          <a:lstStyle/>
          <a:p>
            <a:pPr>
              <a:buClr>
                <a:srgbClr val="FF0000"/>
              </a:buClr>
              <a:buFont typeface="Wingdings" pitchFamily="2" charset="2"/>
              <a:buChar char="Ø"/>
            </a:pPr>
            <a:r>
              <a:rPr lang="en-US" sz="2000" b="1">
                <a:solidFill>
                  <a:schemeClr val="accent2"/>
                </a:solidFill>
              </a:rPr>
              <a:t>were formed in the outer zones of their central planets (Jupiter and Saturn);</a:t>
            </a:r>
          </a:p>
          <a:p>
            <a:pPr>
              <a:lnSpc>
                <a:spcPct val="50000"/>
              </a:lnSpc>
              <a:buClr>
                <a:srgbClr val="FF0000"/>
              </a:buClr>
              <a:buFont typeface="Wingdings" pitchFamily="2" charset="2"/>
              <a:buNone/>
            </a:pPr>
            <a:endParaRPr lang="en-US" sz="2000" b="1">
              <a:solidFill>
                <a:schemeClr val="accent2"/>
              </a:solidFill>
            </a:endParaRPr>
          </a:p>
          <a:p>
            <a:pPr>
              <a:buClr>
                <a:srgbClr val="FF0000"/>
              </a:buClr>
              <a:buFont typeface="Wingdings" pitchFamily="2" charset="2"/>
              <a:buChar char="Ø"/>
            </a:pPr>
            <a:r>
              <a:rPr lang="en-US" sz="2000" b="1">
                <a:solidFill>
                  <a:schemeClr val="accent2"/>
                </a:solidFill>
              </a:rPr>
              <a:t> are the largest and well-formed satellites of gas giant planets;</a:t>
            </a:r>
          </a:p>
          <a:p>
            <a:pPr>
              <a:lnSpc>
                <a:spcPct val="50000"/>
              </a:lnSpc>
              <a:buClr>
                <a:srgbClr val="FF0000"/>
              </a:buClr>
              <a:buFont typeface="Wingdings" pitchFamily="2" charset="2"/>
              <a:buNone/>
            </a:pPr>
            <a:endParaRPr lang="en-US" sz="2000" b="1">
              <a:solidFill>
                <a:schemeClr val="accent2"/>
              </a:solidFill>
            </a:endParaRPr>
          </a:p>
          <a:p>
            <a:pPr>
              <a:buClr>
                <a:srgbClr val="FF0000"/>
              </a:buClr>
              <a:buFont typeface="Wingdings" pitchFamily="2" charset="2"/>
              <a:buChar char="Ø"/>
            </a:pPr>
            <a:r>
              <a:rPr lang="en-US" sz="2000" b="1">
                <a:solidFill>
                  <a:schemeClr val="accent2"/>
                </a:solidFill>
              </a:rPr>
              <a:t>are regular satellites (their orbits and rotation are the same as the rotation of associated central planets); </a:t>
            </a:r>
          </a:p>
          <a:p>
            <a:pPr>
              <a:lnSpc>
                <a:spcPct val="50000"/>
              </a:lnSpc>
              <a:buClr>
                <a:srgbClr val="FF0000"/>
              </a:buClr>
              <a:buFont typeface="Wingdings" pitchFamily="2" charset="2"/>
              <a:buNone/>
            </a:pPr>
            <a:endParaRPr lang="en-US" sz="2000" b="1">
              <a:solidFill>
                <a:schemeClr val="accent2"/>
              </a:solidFill>
            </a:endParaRPr>
          </a:p>
          <a:p>
            <a:pPr>
              <a:buClr>
                <a:srgbClr val="FF0000"/>
              </a:buClr>
              <a:buFont typeface="Wingdings" pitchFamily="2" charset="2"/>
              <a:buChar char="Ø"/>
            </a:pPr>
            <a:r>
              <a:rPr lang="en-US" sz="2000" b="1">
                <a:solidFill>
                  <a:schemeClr val="accent2"/>
                </a:solidFill>
              </a:rPr>
              <a:t> satellites rotation is synchronous with their orbits (like our Moon);</a:t>
            </a:r>
          </a:p>
          <a:p>
            <a:pPr>
              <a:lnSpc>
                <a:spcPct val="50000"/>
              </a:lnSpc>
              <a:buClr>
                <a:srgbClr val="FF0000"/>
              </a:buClr>
              <a:buFont typeface="Wingdings" pitchFamily="2" charset="2"/>
              <a:buChar char="Ø"/>
            </a:pPr>
            <a:endParaRPr lang="en-US" sz="2000" b="1">
              <a:solidFill>
                <a:schemeClr val="accent2"/>
              </a:solidFill>
            </a:endParaRPr>
          </a:p>
          <a:p>
            <a:pPr>
              <a:buClr>
                <a:srgbClr val="FF0000"/>
              </a:buClr>
              <a:buFont typeface="Wingdings" pitchFamily="2" charset="2"/>
              <a:buChar char="Ø"/>
            </a:pPr>
            <a:r>
              <a:rPr lang="en-US" sz="2000" b="1">
                <a:solidFill>
                  <a:schemeClr val="accent2"/>
                </a:solidFill>
              </a:rPr>
              <a:t> low density of the satellites suggests that they could contain remarkable amounts of H</a:t>
            </a:r>
            <a:r>
              <a:rPr lang="en-US" sz="2000" b="1" baseline="-25000">
                <a:solidFill>
                  <a:schemeClr val="accent2"/>
                </a:solidFill>
              </a:rPr>
              <a:t>2</a:t>
            </a:r>
            <a:r>
              <a:rPr lang="en-US" sz="2000" b="1">
                <a:solidFill>
                  <a:schemeClr val="accent2"/>
                </a:solidFill>
              </a:rPr>
              <a:t>O.</a:t>
            </a:r>
          </a:p>
        </p:txBody>
      </p:sp>
      <p:sp>
        <p:nvSpPr>
          <p:cNvPr id="3408" name="Line 336"/>
          <p:cNvSpPr>
            <a:spLocks noChangeShapeType="1"/>
          </p:cNvSpPr>
          <p:nvPr/>
        </p:nvSpPr>
        <p:spPr bwMode="auto">
          <a:xfrm flipH="1" flipV="1">
            <a:off x="4716463" y="2276475"/>
            <a:ext cx="71437" cy="288925"/>
          </a:xfrm>
          <a:prstGeom prst="line">
            <a:avLst/>
          </a:prstGeom>
          <a:noFill/>
          <a:ln w="44450">
            <a:solidFill>
              <a:srgbClr val="FFFF00"/>
            </a:solidFill>
            <a:round/>
            <a:headEnd/>
            <a:tailEnd type="triangle" w="med" len="med"/>
          </a:ln>
          <a:effectLst/>
        </p:spPr>
        <p:txBody>
          <a:bodyPr/>
          <a:lstStyle/>
          <a:p>
            <a:endParaRPr lang="ru-RU"/>
          </a:p>
        </p:txBody>
      </p:sp>
      <p:sp>
        <p:nvSpPr>
          <p:cNvPr id="3410" name="Line 338"/>
          <p:cNvSpPr>
            <a:spLocks noChangeShapeType="1"/>
          </p:cNvSpPr>
          <p:nvPr/>
        </p:nvSpPr>
        <p:spPr bwMode="auto">
          <a:xfrm flipV="1">
            <a:off x="2411413" y="2349500"/>
            <a:ext cx="144462" cy="215900"/>
          </a:xfrm>
          <a:prstGeom prst="line">
            <a:avLst/>
          </a:prstGeom>
          <a:noFill/>
          <a:ln w="44831">
            <a:solidFill>
              <a:srgbClr val="FFFF00"/>
            </a:solidFill>
            <a:round/>
            <a:headEnd/>
            <a:tailEnd type="triangle" w="med" len="med"/>
          </a:ln>
          <a:effectLst/>
        </p:spPr>
        <p:txBody>
          <a:bodyPr/>
          <a:lstStyle/>
          <a:p>
            <a:endParaRPr lang="ru-RU"/>
          </a:p>
        </p:txBody>
      </p:sp>
      <p:sp>
        <p:nvSpPr>
          <p:cNvPr id="3421" name="Text Box 349"/>
          <p:cNvSpPr txBox="1">
            <a:spLocks noChangeArrowheads="1"/>
          </p:cNvSpPr>
          <p:nvPr/>
        </p:nvSpPr>
        <p:spPr bwMode="auto">
          <a:xfrm rot="-1570050">
            <a:off x="2987675" y="728663"/>
            <a:ext cx="936625" cy="396875"/>
          </a:xfrm>
          <a:prstGeom prst="rect">
            <a:avLst/>
          </a:prstGeom>
          <a:noFill/>
          <a:ln w="9525">
            <a:noFill/>
            <a:miter lim="800000"/>
            <a:headEnd/>
            <a:tailEnd/>
          </a:ln>
          <a:effectLst/>
        </p:spPr>
        <p:txBody>
          <a:bodyPr wrap="none">
            <a:spAutoFit/>
          </a:bodyPr>
          <a:lstStyle/>
          <a:p>
            <a:r>
              <a:rPr lang="en-US" sz="2000">
                <a:solidFill>
                  <a:srgbClr val="FFFF00"/>
                </a:solidFill>
              </a:rPr>
              <a:t>Jupiter</a:t>
            </a:r>
            <a:r>
              <a:rPr lang="ru-RU" sz="2000"/>
              <a:t> </a:t>
            </a:r>
          </a:p>
        </p:txBody>
      </p:sp>
      <p:sp>
        <p:nvSpPr>
          <p:cNvPr id="3422" name="Text Box 350"/>
          <p:cNvSpPr txBox="1">
            <a:spLocks noChangeArrowheads="1"/>
          </p:cNvSpPr>
          <p:nvPr/>
        </p:nvSpPr>
        <p:spPr bwMode="auto">
          <a:xfrm rot="-1570050">
            <a:off x="5076825" y="728663"/>
            <a:ext cx="846138" cy="396875"/>
          </a:xfrm>
          <a:prstGeom prst="rect">
            <a:avLst/>
          </a:prstGeom>
          <a:noFill/>
          <a:ln w="9525">
            <a:noFill/>
            <a:miter lim="800000"/>
            <a:headEnd/>
            <a:tailEnd/>
          </a:ln>
          <a:effectLst/>
        </p:spPr>
        <p:txBody>
          <a:bodyPr wrap="none">
            <a:spAutoFit/>
          </a:bodyPr>
          <a:lstStyle/>
          <a:p>
            <a:r>
              <a:rPr lang="en-US" sz="2000">
                <a:solidFill>
                  <a:srgbClr val="FFFF00"/>
                </a:solidFill>
              </a:rPr>
              <a:t>Saturn</a:t>
            </a:r>
            <a:endParaRPr lang="ru-RU" sz="2000"/>
          </a:p>
        </p:txBody>
      </p:sp>
      <p:sp>
        <p:nvSpPr>
          <p:cNvPr id="3424" name="Rectangle 352"/>
          <p:cNvSpPr>
            <a:spLocks noChangeArrowheads="1"/>
          </p:cNvSpPr>
          <p:nvPr/>
        </p:nvSpPr>
        <p:spPr bwMode="auto">
          <a:xfrm>
            <a:off x="1763713" y="2565400"/>
            <a:ext cx="1206500" cy="457200"/>
          </a:xfrm>
          <a:prstGeom prst="rect">
            <a:avLst/>
          </a:prstGeom>
          <a:noFill/>
          <a:ln w="9525">
            <a:noFill/>
            <a:miter lim="800000"/>
            <a:headEnd/>
            <a:tailEnd/>
          </a:ln>
          <a:effectLst/>
        </p:spPr>
        <p:txBody>
          <a:bodyPr wrap="none" anchor="ctr">
            <a:spAutoFit/>
          </a:bodyPr>
          <a:lstStyle/>
          <a:p>
            <a:r>
              <a:rPr lang="en-US">
                <a:solidFill>
                  <a:srgbClr val="FFFF00"/>
                </a:solidFill>
              </a:rPr>
              <a:t>Callisto</a:t>
            </a:r>
            <a:r>
              <a:rPr lang="ru-RU">
                <a:solidFill>
                  <a:srgbClr val="FFFF00"/>
                </a:solidFill>
              </a:rPr>
              <a:t> </a:t>
            </a:r>
          </a:p>
        </p:txBody>
      </p:sp>
      <p:sp>
        <p:nvSpPr>
          <p:cNvPr id="3425" name="Rectangle 353"/>
          <p:cNvSpPr>
            <a:spLocks noChangeArrowheads="1"/>
          </p:cNvSpPr>
          <p:nvPr/>
        </p:nvSpPr>
        <p:spPr bwMode="auto">
          <a:xfrm>
            <a:off x="4356100" y="2565400"/>
            <a:ext cx="901700" cy="457200"/>
          </a:xfrm>
          <a:prstGeom prst="rect">
            <a:avLst/>
          </a:prstGeom>
          <a:noFill/>
          <a:ln w="9525">
            <a:noFill/>
            <a:miter lim="800000"/>
            <a:headEnd/>
            <a:tailEnd/>
          </a:ln>
          <a:effectLst/>
        </p:spPr>
        <p:txBody>
          <a:bodyPr wrap="none" anchor="ctr">
            <a:spAutoFit/>
          </a:bodyPr>
          <a:lstStyle/>
          <a:p>
            <a:r>
              <a:rPr lang="en-US">
                <a:solidFill>
                  <a:srgbClr val="FFFF00"/>
                </a:solidFill>
              </a:rPr>
              <a:t>Titan</a:t>
            </a:r>
            <a:r>
              <a:rPr lang="ru-RU">
                <a:solidFill>
                  <a:srgbClr val="FFFF00"/>
                </a:solidFill>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Text Box 4"/>
          <p:cNvSpPr txBox="1">
            <a:spLocks noChangeArrowheads="1"/>
          </p:cNvSpPr>
          <p:nvPr/>
        </p:nvSpPr>
        <p:spPr bwMode="auto">
          <a:xfrm>
            <a:off x="2268538" y="333375"/>
            <a:ext cx="3968750" cy="457200"/>
          </a:xfrm>
          <a:prstGeom prst="rect">
            <a:avLst/>
          </a:prstGeom>
          <a:noFill/>
          <a:ln w="9525">
            <a:noFill/>
            <a:miter lim="800000"/>
            <a:headEnd/>
            <a:tailEnd/>
          </a:ln>
          <a:effectLst/>
        </p:spPr>
        <p:txBody>
          <a:bodyPr wrap="none">
            <a:spAutoFit/>
          </a:bodyPr>
          <a:lstStyle/>
          <a:p>
            <a:r>
              <a:rPr lang="ru-RU" b="1" u="sng">
                <a:solidFill>
                  <a:schemeClr val="accent2"/>
                </a:solidFill>
                <a:effectLst>
                  <a:outerShdw blurRad="38100" dist="38100" dir="2700000" algn="tl">
                    <a:srgbClr val="000000"/>
                  </a:outerShdw>
                </a:effectLst>
              </a:rPr>
              <a:t>Models of Titan and Callisto.</a:t>
            </a:r>
          </a:p>
        </p:txBody>
      </p:sp>
      <p:sp>
        <p:nvSpPr>
          <p:cNvPr id="69637" name="Rectangle 5"/>
          <p:cNvSpPr>
            <a:spLocks noChangeArrowheads="1"/>
          </p:cNvSpPr>
          <p:nvPr/>
        </p:nvSpPr>
        <p:spPr bwMode="auto">
          <a:xfrm>
            <a:off x="107950" y="188913"/>
            <a:ext cx="8964613" cy="6480175"/>
          </a:xfrm>
          <a:prstGeom prst="rect">
            <a:avLst/>
          </a:prstGeom>
          <a:noFill/>
          <a:ln w="57150" cmpd="thinThick">
            <a:solidFill>
              <a:srgbClr val="FF0000"/>
            </a:solidFill>
            <a:miter lim="800000"/>
            <a:headEnd/>
            <a:tailEnd/>
          </a:ln>
          <a:effectLst/>
        </p:spPr>
        <p:txBody>
          <a:bodyPr wrap="none" anchor="ctr"/>
          <a:lstStyle/>
          <a:p>
            <a:endParaRPr lang="ru-RU"/>
          </a:p>
        </p:txBody>
      </p:sp>
      <p:pic>
        <p:nvPicPr>
          <p:cNvPr id="69638" name="Picture 6" descr="callisto09_36a"/>
          <p:cNvPicPr>
            <a:picLocks noChangeAspect="1" noChangeArrowheads="1"/>
          </p:cNvPicPr>
          <p:nvPr/>
        </p:nvPicPr>
        <p:blipFill>
          <a:blip r:embed="rId2" cstate="print"/>
          <a:srcRect/>
          <a:stretch>
            <a:fillRect/>
          </a:stretch>
        </p:blipFill>
        <p:spPr bwMode="auto">
          <a:xfrm>
            <a:off x="250825" y="4005263"/>
            <a:ext cx="1800225" cy="1785937"/>
          </a:xfrm>
          <a:prstGeom prst="rect">
            <a:avLst/>
          </a:prstGeom>
          <a:noFill/>
        </p:spPr>
      </p:pic>
      <p:pic>
        <p:nvPicPr>
          <p:cNvPr id="69640" name="Picture 8" descr="callisto1"/>
          <p:cNvPicPr>
            <a:picLocks noChangeAspect="1" noChangeArrowheads="1"/>
          </p:cNvPicPr>
          <p:nvPr/>
        </p:nvPicPr>
        <p:blipFill>
          <a:blip r:embed="rId3" cstate="print"/>
          <a:srcRect/>
          <a:stretch>
            <a:fillRect/>
          </a:stretch>
        </p:blipFill>
        <p:spPr bwMode="auto">
          <a:xfrm>
            <a:off x="250825" y="1484313"/>
            <a:ext cx="1803400" cy="1873250"/>
          </a:xfrm>
          <a:prstGeom prst="rect">
            <a:avLst/>
          </a:prstGeom>
          <a:noFill/>
        </p:spPr>
      </p:pic>
      <p:sp>
        <p:nvSpPr>
          <p:cNvPr id="69641" name="Text Box 9"/>
          <p:cNvSpPr txBox="1">
            <a:spLocks noChangeArrowheads="1"/>
          </p:cNvSpPr>
          <p:nvPr/>
        </p:nvSpPr>
        <p:spPr bwMode="auto">
          <a:xfrm>
            <a:off x="303213" y="3284538"/>
            <a:ext cx="1604962" cy="457200"/>
          </a:xfrm>
          <a:prstGeom prst="rect">
            <a:avLst/>
          </a:prstGeom>
          <a:noFill/>
          <a:ln w="9525">
            <a:noFill/>
            <a:miter lim="800000"/>
            <a:headEnd/>
            <a:tailEnd/>
          </a:ln>
          <a:effectLst/>
        </p:spPr>
        <p:txBody>
          <a:bodyPr>
            <a:spAutoFit/>
          </a:bodyPr>
          <a:lstStyle/>
          <a:p>
            <a:r>
              <a:rPr lang="en-US" sz="1400" b="1">
                <a:solidFill>
                  <a:schemeClr val="accent2"/>
                </a:solidFill>
              </a:rPr>
              <a:t>Wilson L., 2002</a:t>
            </a:r>
            <a:r>
              <a:rPr lang="ru-RU"/>
              <a:t> </a:t>
            </a:r>
          </a:p>
        </p:txBody>
      </p:sp>
      <p:sp>
        <p:nvSpPr>
          <p:cNvPr id="69642" name="Text Box 10"/>
          <p:cNvSpPr txBox="1">
            <a:spLocks noChangeArrowheads="1"/>
          </p:cNvSpPr>
          <p:nvPr/>
        </p:nvSpPr>
        <p:spPr bwMode="auto">
          <a:xfrm>
            <a:off x="469900" y="957263"/>
            <a:ext cx="1098550" cy="396875"/>
          </a:xfrm>
          <a:prstGeom prst="rect">
            <a:avLst/>
          </a:prstGeom>
          <a:noFill/>
          <a:ln w="9525">
            <a:noFill/>
            <a:miter lim="800000"/>
            <a:headEnd/>
            <a:tailEnd/>
          </a:ln>
          <a:effectLst/>
        </p:spPr>
        <p:txBody>
          <a:bodyPr wrap="none">
            <a:spAutoFit/>
          </a:bodyPr>
          <a:lstStyle/>
          <a:p>
            <a:r>
              <a:rPr lang="en-US" sz="2000" b="1">
                <a:solidFill>
                  <a:schemeClr val="accent2"/>
                </a:solidFill>
              </a:rPr>
              <a:t>Callisto:</a:t>
            </a:r>
            <a:endParaRPr lang="ru-RU" sz="2000" b="1">
              <a:solidFill>
                <a:schemeClr val="accent2"/>
              </a:solidFill>
            </a:endParaRPr>
          </a:p>
        </p:txBody>
      </p:sp>
      <p:sp>
        <p:nvSpPr>
          <p:cNvPr id="69643" name="Text Box 11"/>
          <p:cNvSpPr txBox="1">
            <a:spLocks noChangeArrowheads="1"/>
          </p:cNvSpPr>
          <p:nvPr/>
        </p:nvSpPr>
        <p:spPr bwMode="auto">
          <a:xfrm>
            <a:off x="179388" y="5876925"/>
            <a:ext cx="2016125" cy="496888"/>
          </a:xfrm>
          <a:prstGeom prst="rect">
            <a:avLst/>
          </a:prstGeom>
          <a:noFill/>
          <a:ln w="9525">
            <a:noFill/>
            <a:miter lim="800000"/>
            <a:headEnd/>
            <a:tailEnd/>
          </a:ln>
          <a:effectLst/>
        </p:spPr>
        <p:txBody>
          <a:bodyPr>
            <a:spAutoFit/>
          </a:bodyPr>
          <a:lstStyle/>
          <a:p>
            <a:pPr>
              <a:lnSpc>
                <a:spcPct val="70000"/>
              </a:lnSpc>
            </a:pPr>
            <a:r>
              <a:rPr lang="ru-RU" sz="1400" b="1">
                <a:solidFill>
                  <a:schemeClr val="accent2"/>
                </a:solidFill>
              </a:rPr>
              <a:t>Callisto’s general image from </a:t>
            </a:r>
            <a:r>
              <a:rPr lang="en-US" sz="1400" b="1">
                <a:solidFill>
                  <a:schemeClr val="accent2"/>
                </a:solidFill>
              </a:rPr>
              <a:t>NASA, JPL</a:t>
            </a:r>
            <a:r>
              <a:rPr lang="ru-RU"/>
              <a:t> </a:t>
            </a:r>
          </a:p>
        </p:txBody>
      </p:sp>
      <p:sp>
        <p:nvSpPr>
          <p:cNvPr id="69645" name="Text Box 13"/>
          <p:cNvSpPr txBox="1">
            <a:spLocks noChangeArrowheads="1"/>
          </p:cNvSpPr>
          <p:nvPr/>
        </p:nvSpPr>
        <p:spPr bwMode="auto">
          <a:xfrm>
            <a:off x="2987675" y="957263"/>
            <a:ext cx="860425" cy="396875"/>
          </a:xfrm>
          <a:prstGeom prst="rect">
            <a:avLst/>
          </a:prstGeom>
          <a:noFill/>
          <a:ln w="9525">
            <a:noFill/>
            <a:miter lim="800000"/>
            <a:headEnd/>
            <a:tailEnd/>
          </a:ln>
          <a:effectLst/>
        </p:spPr>
        <p:txBody>
          <a:bodyPr wrap="none">
            <a:spAutoFit/>
          </a:bodyPr>
          <a:lstStyle/>
          <a:p>
            <a:r>
              <a:rPr lang="en-US" sz="2000" b="1">
                <a:solidFill>
                  <a:schemeClr val="accent2"/>
                </a:solidFill>
              </a:rPr>
              <a:t>Titan:</a:t>
            </a:r>
            <a:endParaRPr lang="ru-RU" sz="2000" b="1">
              <a:solidFill>
                <a:schemeClr val="accent2"/>
              </a:solidFill>
            </a:endParaRPr>
          </a:p>
        </p:txBody>
      </p:sp>
      <p:pic>
        <p:nvPicPr>
          <p:cNvPr id="69646" name="Picture 14" descr="titan_old"/>
          <p:cNvPicPr>
            <a:picLocks noChangeAspect="1" noChangeArrowheads="1"/>
          </p:cNvPicPr>
          <p:nvPr/>
        </p:nvPicPr>
        <p:blipFill>
          <a:blip r:embed="rId4" cstate="print"/>
          <a:srcRect/>
          <a:stretch>
            <a:fillRect/>
          </a:stretch>
        </p:blipFill>
        <p:spPr bwMode="auto">
          <a:xfrm>
            <a:off x="5148263" y="1196975"/>
            <a:ext cx="1697037" cy="1697038"/>
          </a:xfrm>
          <a:prstGeom prst="rect">
            <a:avLst/>
          </a:prstGeom>
          <a:noFill/>
          <a:ln w="9525">
            <a:noFill/>
            <a:miter lim="800000"/>
            <a:headEnd/>
            <a:tailEnd/>
          </a:ln>
        </p:spPr>
      </p:pic>
      <p:sp>
        <p:nvSpPr>
          <p:cNvPr id="69647" name="Text Box 15"/>
          <p:cNvSpPr txBox="1">
            <a:spLocks noChangeArrowheads="1"/>
          </p:cNvSpPr>
          <p:nvPr/>
        </p:nvSpPr>
        <p:spPr bwMode="auto">
          <a:xfrm>
            <a:off x="5210175" y="2903538"/>
            <a:ext cx="1666875" cy="304800"/>
          </a:xfrm>
          <a:prstGeom prst="rect">
            <a:avLst/>
          </a:prstGeom>
          <a:noFill/>
          <a:ln w="9525">
            <a:noFill/>
            <a:miter lim="800000"/>
            <a:headEnd/>
            <a:tailEnd/>
          </a:ln>
          <a:effectLst/>
        </p:spPr>
        <p:txBody>
          <a:bodyPr wrap="none">
            <a:spAutoFit/>
          </a:bodyPr>
          <a:lstStyle/>
          <a:p>
            <a:r>
              <a:rPr lang="en-US" sz="1400" b="1">
                <a:solidFill>
                  <a:srgbClr val="000099"/>
                </a:solidFill>
              </a:rPr>
              <a:t>Grasset et al., 2005</a:t>
            </a:r>
            <a:r>
              <a:rPr lang="ru-RU" sz="1400"/>
              <a:t> </a:t>
            </a:r>
          </a:p>
        </p:txBody>
      </p:sp>
      <p:pic>
        <p:nvPicPr>
          <p:cNvPr id="69648" name="Picture 16"/>
          <p:cNvPicPr>
            <a:picLocks noChangeAspect="1" noChangeArrowheads="1"/>
          </p:cNvPicPr>
          <p:nvPr/>
        </p:nvPicPr>
        <p:blipFill>
          <a:blip r:embed="rId5" cstate="print"/>
          <a:srcRect/>
          <a:stretch>
            <a:fillRect/>
          </a:stretch>
        </p:blipFill>
        <p:spPr bwMode="auto">
          <a:xfrm>
            <a:off x="2627313" y="1412875"/>
            <a:ext cx="2376487" cy="2376488"/>
          </a:xfrm>
          <a:prstGeom prst="rect">
            <a:avLst/>
          </a:prstGeom>
          <a:noFill/>
          <a:ln w="9525">
            <a:noFill/>
            <a:miter lim="800000"/>
            <a:headEnd/>
            <a:tailEnd/>
          </a:ln>
        </p:spPr>
      </p:pic>
      <p:sp useBgFill="1">
        <p:nvSpPr>
          <p:cNvPr id="69649" name="Text Box 17"/>
          <p:cNvSpPr txBox="1">
            <a:spLocks noChangeArrowheads="1"/>
          </p:cNvSpPr>
          <p:nvPr/>
        </p:nvSpPr>
        <p:spPr bwMode="auto">
          <a:xfrm>
            <a:off x="2627313" y="3038475"/>
            <a:ext cx="2376487" cy="793750"/>
          </a:xfrm>
          <a:prstGeom prst="rect">
            <a:avLst/>
          </a:prstGeom>
          <a:ln w="9525">
            <a:noFill/>
            <a:miter lim="800000"/>
            <a:headEnd/>
            <a:tailEnd/>
          </a:ln>
          <a:effectLst/>
        </p:spPr>
        <p:txBody>
          <a:bodyPr>
            <a:spAutoFit/>
          </a:bodyPr>
          <a:lstStyle/>
          <a:p>
            <a:r>
              <a:rPr lang="en-US" sz="1400" b="1">
                <a:solidFill>
                  <a:srgbClr val="000099"/>
                </a:solidFill>
              </a:rPr>
              <a:t>Sohl F. et al., 200</a:t>
            </a:r>
            <a:r>
              <a:rPr lang="ru-RU" sz="1400" b="1">
                <a:solidFill>
                  <a:srgbClr val="000099"/>
                </a:solidFill>
              </a:rPr>
              <a:t>3</a:t>
            </a:r>
            <a:endParaRPr lang="en-US" sz="1600" b="1">
              <a:solidFill>
                <a:srgbClr val="000099"/>
              </a:solidFill>
            </a:endParaRPr>
          </a:p>
          <a:p>
            <a:endParaRPr lang="ru-RU" sz="1600" b="1">
              <a:solidFill>
                <a:srgbClr val="000099"/>
              </a:solidFill>
            </a:endParaRPr>
          </a:p>
          <a:p>
            <a:endParaRPr lang="ru-RU" sz="1600" b="1">
              <a:solidFill>
                <a:srgbClr val="000099"/>
              </a:solidFill>
            </a:endParaRPr>
          </a:p>
        </p:txBody>
      </p:sp>
      <p:pic>
        <p:nvPicPr>
          <p:cNvPr id="69650" name="Picture 18" descr="titan_2010_med"/>
          <p:cNvPicPr>
            <a:picLocks noChangeAspect="1" noChangeArrowheads="1"/>
          </p:cNvPicPr>
          <p:nvPr/>
        </p:nvPicPr>
        <p:blipFill>
          <a:blip r:embed="rId6" cstate="print"/>
          <a:srcRect/>
          <a:stretch>
            <a:fillRect/>
          </a:stretch>
        </p:blipFill>
        <p:spPr bwMode="auto">
          <a:xfrm>
            <a:off x="7092950" y="1196975"/>
            <a:ext cx="1728788" cy="1728788"/>
          </a:xfrm>
          <a:prstGeom prst="rect">
            <a:avLst/>
          </a:prstGeom>
          <a:noFill/>
          <a:ln w="9525">
            <a:noFill/>
            <a:miter lim="800000"/>
            <a:headEnd/>
            <a:tailEnd/>
          </a:ln>
        </p:spPr>
      </p:pic>
      <p:sp>
        <p:nvSpPr>
          <p:cNvPr id="69651" name="Text Box 19"/>
          <p:cNvSpPr txBox="1">
            <a:spLocks noChangeArrowheads="1"/>
          </p:cNvSpPr>
          <p:nvPr/>
        </p:nvSpPr>
        <p:spPr bwMode="auto">
          <a:xfrm>
            <a:off x="7164388" y="2781300"/>
            <a:ext cx="1519237" cy="457200"/>
          </a:xfrm>
          <a:prstGeom prst="rect">
            <a:avLst/>
          </a:prstGeom>
          <a:noFill/>
          <a:ln w="9525">
            <a:noFill/>
            <a:miter lim="800000"/>
            <a:headEnd/>
            <a:tailEnd/>
          </a:ln>
          <a:effectLst/>
        </p:spPr>
        <p:txBody>
          <a:bodyPr wrap="none">
            <a:spAutoFit/>
          </a:bodyPr>
          <a:lstStyle/>
          <a:p>
            <a:r>
              <a:rPr lang="en-US" sz="1400" b="1">
                <a:solidFill>
                  <a:srgbClr val="000099"/>
                </a:solidFill>
              </a:rPr>
              <a:t>Mitri et al., 2009</a:t>
            </a:r>
            <a:r>
              <a:rPr lang="ru-RU"/>
              <a:t> </a:t>
            </a:r>
          </a:p>
        </p:txBody>
      </p:sp>
      <p:pic>
        <p:nvPicPr>
          <p:cNvPr id="69652" name="Picture 20"/>
          <p:cNvPicPr>
            <a:picLocks noChangeAspect="1" noChangeArrowheads="1"/>
          </p:cNvPicPr>
          <p:nvPr/>
        </p:nvPicPr>
        <p:blipFill>
          <a:blip r:embed="rId7" cstate="print"/>
          <a:srcRect/>
          <a:stretch>
            <a:fillRect/>
          </a:stretch>
        </p:blipFill>
        <p:spPr bwMode="auto">
          <a:xfrm>
            <a:off x="2555875" y="4005263"/>
            <a:ext cx="1871663" cy="1828800"/>
          </a:xfrm>
          <a:prstGeom prst="rect">
            <a:avLst/>
          </a:prstGeom>
          <a:noFill/>
          <a:ln w="9525">
            <a:noFill/>
            <a:miter lim="800000"/>
            <a:headEnd/>
            <a:tailEnd/>
          </a:ln>
        </p:spPr>
      </p:pic>
      <p:sp>
        <p:nvSpPr>
          <p:cNvPr id="69653" name="Text Box 21"/>
          <p:cNvSpPr txBox="1">
            <a:spLocks noChangeArrowheads="1"/>
          </p:cNvSpPr>
          <p:nvPr/>
        </p:nvSpPr>
        <p:spPr bwMode="auto">
          <a:xfrm>
            <a:off x="2903538" y="5734050"/>
            <a:ext cx="1236662" cy="457200"/>
          </a:xfrm>
          <a:prstGeom prst="rect">
            <a:avLst/>
          </a:prstGeom>
          <a:noFill/>
          <a:ln w="9525">
            <a:noFill/>
            <a:miter lim="800000"/>
            <a:headEnd/>
            <a:tailEnd/>
          </a:ln>
          <a:effectLst/>
        </p:spPr>
        <p:txBody>
          <a:bodyPr wrap="none">
            <a:spAutoFit/>
          </a:bodyPr>
          <a:lstStyle/>
          <a:p>
            <a:r>
              <a:rPr lang="en-US" sz="1400" b="1">
                <a:solidFill>
                  <a:srgbClr val="000099"/>
                </a:solidFill>
              </a:rPr>
              <a:t>Sohl F., 2010</a:t>
            </a:r>
            <a:r>
              <a:rPr lang="ru-RU"/>
              <a:t> </a:t>
            </a:r>
          </a:p>
        </p:txBody>
      </p:sp>
      <p:pic>
        <p:nvPicPr>
          <p:cNvPr id="69654" name="Picture 22" descr="последняя модель Титана"/>
          <p:cNvPicPr>
            <a:picLocks noChangeAspect="1" noChangeArrowheads="1"/>
          </p:cNvPicPr>
          <p:nvPr/>
        </p:nvPicPr>
        <p:blipFill>
          <a:blip r:embed="rId8" cstate="print"/>
          <a:srcRect/>
          <a:stretch>
            <a:fillRect/>
          </a:stretch>
        </p:blipFill>
        <p:spPr bwMode="auto">
          <a:xfrm>
            <a:off x="5003800" y="3378200"/>
            <a:ext cx="3889375" cy="2787650"/>
          </a:xfrm>
          <a:prstGeom prst="rect">
            <a:avLst/>
          </a:prstGeom>
          <a:noFill/>
        </p:spPr>
      </p:pic>
      <p:sp>
        <p:nvSpPr>
          <p:cNvPr id="69655" name="Text Box 23"/>
          <p:cNvSpPr txBox="1">
            <a:spLocks noChangeArrowheads="1"/>
          </p:cNvSpPr>
          <p:nvPr/>
        </p:nvSpPr>
        <p:spPr bwMode="auto">
          <a:xfrm>
            <a:off x="5364163" y="6283325"/>
            <a:ext cx="2952750" cy="241300"/>
          </a:xfrm>
          <a:prstGeom prst="rect">
            <a:avLst/>
          </a:prstGeom>
          <a:noFill/>
          <a:ln w="9525">
            <a:noFill/>
            <a:miter lim="800000"/>
            <a:headEnd/>
            <a:tailEnd/>
          </a:ln>
          <a:effectLst/>
        </p:spPr>
        <p:txBody>
          <a:bodyPr>
            <a:spAutoFit/>
          </a:bodyPr>
          <a:lstStyle/>
          <a:p>
            <a:pPr>
              <a:lnSpc>
                <a:spcPct val="70000"/>
              </a:lnSpc>
            </a:pPr>
            <a:r>
              <a:rPr lang="ru-RU" sz="1400" b="1">
                <a:solidFill>
                  <a:schemeClr val="accent2"/>
                </a:solidFill>
              </a:rPr>
              <a:t>Titan’s general image from </a:t>
            </a:r>
            <a:r>
              <a:rPr lang="en-US" sz="1400" b="1">
                <a:solidFill>
                  <a:schemeClr val="accent2"/>
                </a:solidFill>
              </a:rPr>
              <a:t>NASA</a:t>
            </a:r>
            <a:endParaRPr lang="ru-R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19" name="Text Box 35"/>
          <p:cNvSpPr txBox="1">
            <a:spLocks noChangeArrowheads="1"/>
          </p:cNvSpPr>
          <p:nvPr/>
        </p:nvSpPr>
        <p:spPr bwMode="auto">
          <a:xfrm>
            <a:off x="179388" y="3068638"/>
            <a:ext cx="8713787" cy="3536950"/>
          </a:xfrm>
          <a:prstGeom prst="rect">
            <a:avLst/>
          </a:prstGeom>
          <a:noFill/>
          <a:ln w="9525">
            <a:noFill/>
            <a:miter lim="800000"/>
            <a:headEnd/>
            <a:tailEnd/>
          </a:ln>
          <a:effectLst/>
        </p:spPr>
        <p:txBody>
          <a:bodyPr>
            <a:spAutoFit/>
          </a:bodyPr>
          <a:lstStyle/>
          <a:p>
            <a:pPr>
              <a:lnSpc>
                <a:spcPct val="70000"/>
              </a:lnSpc>
            </a:pPr>
            <a:r>
              <a:rPr lang="en-US" sz="1600" b="1" u="sng">
                <a:solidFill>
                  <a:schemeClr val="accent2"/>
                </a:solidFill>
              </a:rPr>
              <a:t>Models of the satellites internal structure described by the system of following equations</a:t>
            </a:r>
            <a:r>
              <a:rPr lang="ru-RU" sz="1600" b="1" u="sng">
                <a:solidFill>
                  <a:schemeClr val="accent2"/>
                </a:solidFill>
              </a:rPr>
              <a:t>:</a:t>
            </a:r>
            <a:endParaRPr lang="ru-RU" sz="1600">
              <a:solidFill>
                <a:schemeClr val="accent2"/>
              </a:solidFill>
            </a:endParaRPr>
          </a:p>
          <a:p>
            <a:pPr>
              <a:lnSpc>
                <a:spcPct val="70000"/>
              </a:lnSpc>
            </a:pPr>
            <a:endParaRPr lang="ru-RU" sz="1400"/>
          </a:p>
          <a:p>
            <a:pPr>
              <a:lnSpc>
                <a:spcPct val="70000"/>
              </a:lnSpc>
              <a:buClr>
                <a:srgbClr val="FF0000"/>
              </a:buClr>
              <a:buFont typeface="Wingdings" pitchFamily="2" charset="2"/>
              <a:buChar char="Ø"/>
            </a:pPr>
            <a:r>
              <a:rPr lang="ru-RU" sz="1400"/>
              <a:t> </a:t>
            </a:r>
            <a:r>
              <a:rPr lang="en-US" sz="1600" b="1">
                <a:solidFill>
                  <a:schemeClr val="accent2"/>
                </a:solidFill>
              </a:rPr>
              <a:t>Equations of hydrostatic equilibrium:</a:t>
            </a:r>
            <a:endParaRPr lang="ru-RU" sz="1400"/>
          </a:p>
          <a:p>
            <a:pPr>
              <a:buClr>
                <a:srgbClr val="FF0000"/>
              </a:buClr>
              <a:buFont typeface="Wingdings" pitchFamily="2" charset="2"/>
              <a:buNone/>
            </a:pPr>
            <a:endParaRPr lang="ru-RU" sz="1400"/>
          </a:p>
          <a:p>
            <a:pPr>
              <a:buClr>
                <a:srgbClr val="FF0000"/>
              </a:buClr>
              <a:buFont typeface="Wingdings" pitchFamily="2" charset="2"/>
              <a:buNone/>
            </a:pPr>
            <a:r>
              <a:rPr lang="ru-RU" sz="1400"/>
              <a:t>                                         ,</a:t>
            </a:r>
          </a:p>
          <a:p>
            <a:pPr>
              <a:buClr>
                <a:srgbClr val="FF0000"/>
              </a:buClr>
              <a:buFont typeface="Wingdings" pitchFamily="2" charset="2"/>
              <a:buChar char="Ø"/>
            </a:pPr>
            <a:endParaRPr lang="ru-RU" sz="1400"/>
          </a:p>
          <a:p>
            <a:pPr>
              <a:buClr>
                <a:srgbClr val="FF0000"/>
              </a:buClr>
              <a:buFont typeface="Wingdings" pitchFamily="2" charset="2"/>
              <a:buChar char="Ø"/>
            </a:pPr>
            <a:r>
              <a:rPr lang="ru-RU" sz="1400"/>
              <a:t> </a:t>
            </a:r>
            <a:r>
              <a:rPr lang="en-US" sz="1600" b="1">
                <a:solidFill>
                  <a:schemeClr val="accent2"/>
                </a:solidFill>
              </a:rPr>
              <a:t>The equations of the satellites mass and moment of inertia:</a:t>
            </a:r>
            <a:r>
              <a:rPr lang="ru-RU"/>
              <a:t> </a:t>
            </a:r>
            <a:endParaRPr lang="ru-RU" sz="1600" b="1">
              <a:solidFill>
                <a:schemeClr val="accent2"/>
              </a:solidFill>
            </a:endParaRPr>
          </a:p>
          <a:p>
            <a:pPr>
              <a:buClr>
                <a:srgbClr val="FF0000"/>
              </a:buClr>
              <a:buFont typeface="Wingdings" pitchFamily="2" charset="2"/>
              <a:buChar char="Ø"/>
            </a:pPr>
            <a:endParaRPr lang="ru-RU" sz="1400"/>
          </a:p>
          <a:p>
            <a:pPr>
              <a:buClr>
                <a:srgbClr val="FF0000"/>
              </a:buClr>
              <a:buFont typeface="Wingdings" pitchFamily="2" charset="2"/>
              <a:buNone/>
            </a:pPr>
            <a:r>
              <a:rPr lang="ru-RU" sz="1400"/>
              <a:t>                                                      ,</a:t>
            </a:r>
          </a:p>
          <a:p>
            <a:pPr>
              <a:buClr>
                <a:srgbClr val="FF0000"/>
              </a:buClr>
              <a:buFont typeface="Wingdings" pitchFamily="2" charset="2"/>
              <a:buChar char="Ø"/>
            </a:pPr>
            <a:endParaRPr lang="ru-RU" sz="1400"/>
          </a:p>
          <a:p>
            <a:pPr>
              <a:buClr>
                <a:srgbClr val="FF0000"/>
              </a:buClr>
              <a:buFont typeface="Wingdings" pitchFamily="2" charset="2"/>
              <a:buChar char="Ø"/>
            </a:pPr>
            <a:r>
              <a:rPr lang="ru-RU" sz="1400"/>
              <a:t> </a:t>
            </a:r>
            <a:r>
              <a:rPr lang="en-US" sz="1600" b="1">
                <a:solidFill>
                  <a:schemeClr val="accent2"/>
                </a:solidFill>
              </a:rPr>
              <a:t>The equation for calculating ice component concentration in mantle</a:t>
            </a:r>
            <a:r>
              <a:rPr lang="ru-RU" sz="1600" b="1">
                <a:solidFill>
                  <a:schemeClr val="accent2"/>
                </a:solidFill>
              </a:rPr>
              <a:t>:</a:t>
            </a:r>
            <a:endParaRPr lang="en-US" sz="1600" b="1">
              <a:solidFill>
                <a:schemeClr val="accent2"/>
              </a:solidFill>
            </a:endParaRPr>
          </a:p>
          <a:p>
            <a:pPr>
              <a:buClr>
                <a:srgbClr val="FF0000"/>
              </a:buClr>
              <a:buFont typeface="Wingdings" pitchFamily="2" charset="2"/>
              <a:buNone/>
            </a:pPr>
            <a:r>
              <a:rPr lang="ru-RU" sz="1600" b="1">
                <a:solidFill>
                  <a:schemeClr val="accent2"/>
                </a:solidFill>
              </a:rPr>
              <a:t> </a:t>
            </a:r>
          </a:p>
          <a:p>
            <a:pPr>
              <a:buFont typeface="Wingdings" pitchFamily="2" charset="2"/>
              <a:buChar char="§"/>
            </a:pPr>
            <a:endParaRPr lang="ru-RU" sz="1600" b="1">
              <a:solidFill>
                <a:schemeClr val="accent2"/>
              </a:solidFill>
            </a:endParaRPr>
          </a:p>
          <a:p>
            <a:pPr>
              <a:buFont typeface="Wingdings" pitchFamily="2" charset="2"/>
              <a:buChar char="§"/>
            </a:pPr>
            <a:endParaRPr lang="ru-RU" sz="1400"/>
          </a:p>
          <a:p>
            <a:pPr>
              <a:buClr>
                <a:srgbClr val="FF0000"/>
              </a:buClr>
              <a:buFont typeface="Wingdings" pitchFamily="2" charset="2"/>
              <a:buChar char="Ø"/>
            </a:pPr>
            <a:r>
              <a:rPr lang="ru-RU" sz="1600" b="1">
                <a:solidFill>
                  <a:schemeClr val="accent2"/>
                </a:solidFill>
              </a:rPr>
              <a:t>High-pressure water ices equations of state</a:t>
            </a:r>
            <a:r>
              <a:rPr lang="en-US" sz="1600" b="1">
                <a:solidFill>
                  <a:schemeClr val="accent2"/>
                </a:solidFill>
              </a:rPr>
              <a:t>.</a:t>
            </a:r>
            <a:r>
              <a:rPr lang="ru-RU"/>
              <a:t> </a:t>
            </a:r>
          </a:p>
        </p:txBody>
      </p:sp>
      <p:sp>
        <p:nvSpPr>
          <p:cNvPr id="16473" name="Text Box 89"/>
          <p:cNvSpPr txBox="1">
            <a:spLocks noChangeArrowheads="1"/>
          </p:cNvSpPr>
          <p:nvPr/>
        </p:nvSpPr>
        <p:spPr bwMode="auto">
          <a:xfrm>
            <a:off x="250825" y="741363"/>
            <a:ext cx="6265863" cy="2232025"/>
          </a:xfrm>
          <a:prstGeom prst="rect">
            <a:avLst/>
          </a:prstGeom>
          <a:noFill/>
          <a:ln w="9525">
            <a:noFill/>
            <a:miter lim="800000"/>
            <a:headEnd/>
            <a:tailEnd/>
          </a:ln>
          <a:effectLst/>
        </p:spPr>
        <p:txBody>
          <a:bodyPr>
            <a:spAutoFit/>
          </a:bodyPr>
          <a:lstStyle/>
          <a:p>
            <a:pPr>
              <a:spcBef>
                <a:spcPct val="20000"/>
              </a:spcBef>
              <a:spcAft>
                <a:spcPct val="20000"/>
              </a:spcAft>
            </a:pPr>
            <a:r>
              <a:rPr lang="en-US" sz="1800" b="1" u="sng">
                <a:solidFill>
                  <a:schemeClr val="accent2"/>
                </a:solidFill>
              </a:rPr>
              <a:t>P</a:t>
            </a:r>
            <a:r>
              <a:rPr lang="ru-RU" sz="1800" b="1" u="sng">
                <a:solidFill>
                  <a:schemeClr val="accent2"/>
                </a:solidFill>
              </a:rPr>
              <a:t>hysical characteristics of satellites:</a:t>
            </a:r>
            <a:endParaRPr lang="en-US" sz="1800" b="1" u="sng">
              <a:solidFill>
                <a:schemeClr val="accent2"/>
              </a:solidFill>
            </a:endParaRPr>
          </a:p>
          <a:p>
            <a:pPr>
              <a:spcBef>
                <a:spcPct val="20000"/>
              </a:spcBef>
              <a:spcAft>
                <a:spcPct val="20000"/>
              </a:spcAft>
            </a:pPr>
            <a:r>
              <a:rPr lang="en-US" sz="1400" b="1">
                <a:latin typeface="Arial" charset="0"/>
              </a:rPr>
              <a:t>- Pressure and temperature at the surface</a:t>
            </a:r>
            <a:r>
              <a:rPr lang="ru-RU" sz="1400" b="1">
                <a:latin typeface="Arial" charset="0"/>
              </a:rPr>
              <a:t>, P</a:t>
            </a:r>
            <a:r>
              <a:rPr lang="en-US" sz="1400" b="1">
                <a:latin typeface="Arial" charset="0"/>
              </a:rPr>
              <a:t>[bar] </a:t>
            </a:r>
            <a:r>
              <a:rPr lang="ru-RU" sz="1400" b="1">
                <a:latin typeface="Arial" charset="0"/>
              </a:rPr>
              <a:t>, </a:t>
            </a:r>
            <a:r>
              <a:rPr lang="en-US" sz="1400" b="1">
                <a:latin typeface="Arial" charset="0"/>
              </a:rPr>
              <a:t>T [K]</a:t>
            </a:r>
            <a:r>
              <a:rPr lang="ru-RU" sz="1400" b="1">
                <a:latin typeface="Arial" charset="0"/>
              </a:rPr>
              <a:t>;</a:t>
            </a:r>
            <a:endParaRPr lang="en-US" sz="1400" b="1">
              <a:latin typeface="Arial" charset="0"/>
            </a:endParaRPr>
          </a:p>
          <a:p>
            <a:pPr>
              <a:spcBef>
                <a:spcPct val="20000"/>
              </a:spcBef>
              <a:spcAft>
                <a:spcPct val="30000"/>
              </a:spcAft>
            </a:pPr>
            <a:r>
              <a:rPr lang="en-US" sz="1400" b="1">
                <a:latin typeface="Arial" charset="0"/>
              </a:rPr>
              <a:t>- Gravity acceleration,            [m/s</a:t>
            </a:r>
            <a:r>
              <a:rPr lang="en-US" sz="1400" b="1" baseline="30000">
                <a:latin typeface="Arial" charset="0"/>
              </a:rPr>
              <a:t>2</a:t>
            </a:r>
            <a:r>
              <a:rPr lang="ru-RU" sz="1400" b="1">
                <a:latin typeface="Arial" charset="0"/>
              </a:rPr>
              <a:t>];</a:t>
            </a:r>
            <a:endParaRPr lang="en-US" sz="1400" b="1">
              <a:latin typeface="Arial" charset="0"/>
            </a:endParaRPr>
          </a:p>
          <a:p>
            <a:pPr>
              <a:spcBef>
                <a:spcPct val="20000"/>
              </a:spcBef>
              <a:spcAft>
                <a:spcPct val="30000"/>
              </a:spcAft>
            </a:pPr>
            <a:r>
              <a:rPr lang="en-US" sz="1400" b="1">
                <a:latin typeface="Arial" charset="0"/>
              </a:rPr>
              <a:t>- Radius, R [km]</a:t>
            </a:r>
          </a:p>
          <a:p>
            <a:pPr>
              <a:spcBef>
                <a:spcPct val="20000"/>
              </a:spcBef>
              <a:spcAft>
                <a:spcPct val="30000"/>
              </a:spcAft>
            </a:pPr>
            <a:r>
              <a:rPr lang="en-US" sz="1400" b="1">
                <a:latin typeface="Arial" charset="0"/>
              </a:rPr>
              <a:t>- Average density, g/cm</a:t>
            </a:r>
            <a:r>
              <a:rPr lang="en-US" sz="1400" b="1" baseline="30000">
                <a:latin typeface="Arial" charset="0"/>
              </a:rPr>
              <a:t>3</a:t>
            </a:r>
          </a:p>
          <a:p>
            <a:pPr>
              <a:spcBef>
                <a:spcPct val="20000"/>
              </a:spcBef>
              <a:spcAft>
                <a:spcPct val="20000"/>
              </a:spcAft>
            </a:pPr>
            <a:r>
              <a:rPr lang="en-US" sz="1400" b="1">
                <a:latin typeface="Arial" charset="0"/>
              </a:rPr>
              <a:t>- Mass, M [kg]</a:t>
            </a:r>
          </a:p>
          <a:p>
            <a:pPr>
              <a:spcBef>
                <a:spcPct val="20000"/>
              </a:spcBef>
              <a:spcAft>
                <a:spcPct val="20000"/>
              </a:spcAft>
            </a:pPr>
            <a:r>
              <a:rPr lang="ru-RU" sz="1400" b="1">
                <a:latin typeface="Arial" charset="0"/>
              </a:rPr>
              <a:t>- Normalized</a:t>
            </a:r>
            <a:r>
              <a:rPr lang="en-US" sz="1400" b="1">
                <a:latin typeface="Arial" charset="0"/>
              </a:rPr>
              <a:t> moment of inertia, I/MR</a:t>
            </a:r>
            <a:r>
              <a:rPr lang="en-US" sz="1400" b="1" baseline="30000">
                <a:latin typeface="Arial" charset="0"/>
              </a:rPr>
              <a:t>2</a:t>
            </a:r>
            <a:endParaRPr lang="ru-RU" sz="1400" b="1" baseline="30000">
              <a:latin typeface="Arial" charset="0"/>
            </a:endParaRPr>
          </a:p>
        </p:txBody>
      </p:sp>
      <p:graphicFrame>
        <p:nvGraphicFramePr>
          <p:cNvPr id="16423" name="Object 39"/>
          <p:cNvGraphicFramePr>
            <a:graphicFrameLocks noChangeAspect="1"/>
          </p:cNvGraphicFramePr>
          <p:nvPr/>
        </p:nvGraphicFramePr>
        <p:xfrm>
          <a:off x="420688" y="4595813"/>
          <a:ext cx="2135187" cy="561975"/>
        </p:xfrm>
        <a:graphic>
          <a:graphicData uri="http://schemas.openxmlformats.org/presentationml/2006/ole">
            <p:oleObj spid="_x0000_s16423" name="Формула" r:id="rId3" imgW="1637589" imgH="431613" progId="Equation.3">
              <p:embed/>
            </p:oleObj>
          </a:graphicData>
        </a:graphic>
      </p:graphicFrame>
      <p:sp>
        <p:nvSpPr>
          <p:cNvPr id="16386" name="Rectangle 2"/>
          <p:cNvSpPr>
            <a:spLocks noChangeArrowheads="1"/>
          </p:cNvSpPr>
          <p:nvPr/>
        </p:nvSpPr>
        <p:spPr bwMode="auto">
          <a:xfrm>
            <a:off x="1604963" y="-742950"/>
            <a:ext cx="9144000" cy="0"/>
          </a:xfrm>
          <a:prstGeom prst="rect">
            <a:avLst/>
          </a:prstGeom>
          <a:noFill/>
          <a:ln w="9525">
            <a:noFill/>
            <a:miter lim="800000"/>
            <a:headEnd/>
            <a:tailEnd/>
          </a:ln>
          <a:effectLst/>
        </p:spPr>
        <p:txBody>
          <a:bodyPr>
            <a:spAutoFit/>
          </a:bodyPr>
          <a:lstStyle/>
          <a:p>
            <a:endParaRPr lang="ru-RU"/>
          </a:p>
        </p:txBody>
      </p:sp>
      <p:sp>
        <p:nvSpPr>
          <p:cNvPr id="16387" name="Rectangle 3"/>
          <p:cNvSpPr>
            <a:spLocks noChangeArrowheads="1"/>
          </p:cNvSpPr>
          <p:nvPr/>
        </p:nvSpPr>
        <p:spPr bwMode="auto">
          <a:xfrm>
            <a:off x="1604963" y="-766763"/>
            <a:ext cx="9144000" cy="0"/>
          </a:xfrm>
          <a:prstGeom prst="rect">
            <a:avLst/>
          </a:prstGeom>
          <a:noFill/>
          <a:ln w="9525">
            <a:noFill/>
            <a:miter lim="800000"/>
            <a:headEnd/>
            <a:tailEnd/>
          </a:ln>
          <a:effectLst/>
        </p:spPr>
        <p:txBody>
          <a:bodyPr>
            <a:spAutoFit/>
          </a:bodyPr>
          <a:lstStyle/>
          <a:p>
            <a:endParaRPr lang="ru-RU"/>
          </a:p>
        </p:txBody>
      </p:sp>
      <p:sp>
        <p:nvSpPr>
          <p:cNvPr id="16389" name="Rectangle 5"/>
          <p:cNvSpPr>
            <a:spLocks noChangeArrowheads="1"/>
          </p:cNvSpPr>
          <p:nvPr/>
        </p:nvSpPr>
        <p:spPr bwMode="auto">
          <a:xfrm>
            <a:off x="152400" y="152400"/>
            <a:ext cx="8883650" cy="6445250"/>
          </a:xfrm>
          <a:prstGeom prst="rect">
            <a:avLst/>
          </a:prstGeom>
          <a:noFill/>
          <a:ln w="57150" cmpd="thinThick">
            <a:solidFill>
              <a:srgbClr val="FF0000"/>
            </a:solidFill>
            <a:miter lim="800000"/>
            <a:headEnd/>
            <a:tailEnd/>
          </a:ln>
          <a:effectLst/>
        </p:spPr>
        <p:txBody>
          <a:bodyPr wrap="none" anchor="ctr"/>
          <a:lstStyle/>
          <a:p>
            <a:endParaRPr lang="ru-RU"/>
          </a:p>
        </p:txBody>
      </p:sp>
      <p:sp>
        <p:nvSpPr>
          <p:cNvPr id="16418" name="Text Box 34"/>
          <p:cNvSpPr txBox="1">
            <a:spLocks noChangeArrowheads="1"/>
          </p:cNvSpPr>
          <p:nvPr/>
        </p:nvSpPr>
        <p:spPr bwMode="auto">
          <a:xfrm>
            <a:off x="447675" y="184150"/>
            <a:ext cx="8372475" cy="609600"/>
          </a:xfrm>
          <a:prstGeom prst="rect">
            <a:avLst/>
          </a:prstGeom>
          <a:noFill/>
          <a:ln w="9525">
            <a:noFill/>
            <a:miter lim="800000"/>
            <a:headEnd/>
            <a:tailEnd/>
          </a:ln>
          <a:effectLst/>
        </p:spPr>
        <p:txBody>
          <a:bodyPr>
            <a:spAutoFit/>
          </a:bodyPr>
          <a:lstStyle/>
          <a:p>
            <a:pPr algn="ctr">
              <a:lnSpc>
                <a:spcPct val="85000"/>
              </a:lnSpc>
            </a:pPr>
            <a:r>
              <a:rPr lang="en-US" sz="2000" b="1" u="sng">
                <a:solidFill>
                  <a:schemeClr val="accent2"/>
                </a:solidFill>
                <a:effectLst>
                  <a:outerShdw blurRad="38100" dist="38100" dir="2700000" algn="tl">
                    <a:srgbClr val="000000"/>
                  </a:outerShdw>
                </a:effectLst>
              </a:rPr>
              <a:t>The initial data for modeling, problem setting </a:t>
            </a:r>
          </a:p>
          <a:p>
            <a:pPr algn="ctr">
              <a:lnSpc>
                <a:spcPct val="85000"/>
              </a:lnSpc>
            </a:pPr>
            <a:r>
              <a:rPr lang="en-US" sz="2000" b="1" u="sng">
                <a:solidFill>
                  <a:schemeClr val="accent2"/>
                </a:solidFill>
                <a:effectLst>
                  <a:outerShdw blurRad="38100" dist="38100" dir="2700000" algn="tl">
                    <a:srgbClr val="000000"/>
                  </a:outerShdw>
                </a:effectLst>
              </a:rPr>
              <a:t>and methods of solution</a:t>
            </a:r>
            <a:endParaRPr lang="ru-RU" sz="2000" b="1" u="sng">
              <a:solidFill>
                <a:schemeClr val="accent2"/>
              </a:solidFill>
              <a:effectLst>
                <a:outerShdw blurRad="38100" dist="38100" dir="2700000" algn="tl">
                  <a:srgbClr val="000000"/>
                </a:outerShdw>
              </a:effectLst>
            </a:endParaRPr>
          </a:p>
        </p:txBody>
      </p:sp>
      <p:graphicFrame>
        <p:nvGraphicFramePr>
          <p:cNvPr id="16420" name="Object 36"/>
          <p:cNvGraphicFramePr>
            <a:graphicFrameLocks noChangeAspect="1"/>
          </p:cNvGraphicFramePr>
          <p:nvPr/>
        </p:nvGraphicFramePr>
        <p:xfrm>
          <a:off x="395288" y="3716338"/>
          <a:ext cx="1655762" cy="563562"/>
        </p:xfrm>
        <a:graphic>
          <a:graphicData uri="http://schemas.openxmlformats.org/presentationml/2006/ole">
            <p:oleObj spid="_x0000_s16420" name="Формула" r:id="rId4" imgW="1143000" imgH="393480" progId="Equation.3">
              <p:embed/>
            </p:oleObj>
          </a:graphicData>
        </a:graphic>
      </p:graphicFrame>
      <p:graphicFrame>
        <p:nvGraphicFramePr>
          <p:cNvPr id="16421" name="Object 37"/>
          <p:cNvGraphicFramePr>
            <a:graphicFrameLocks noChangeAspect="1"/>
          </p:cNvGraphicFramePr>
          <p:nvPr/>
        </p:nvGraphicFramePr>
        <p:xfrm>
          <a:off x="2339975" y="3644900"/>
          <a:ext cx="2808288" cy="576263"/>
        </p:xfrm>
        <a:graphic>
          <a:graphicData uri="http://schemas.openxmlformats.org/presentationml/2006/ole">
            <p:oleObj spid="_x0000_s16421" name="Формула" r:id="rId5" imgW="1916868" imgH="393529" progId="Equation.3">
              <p:embed/>
            </p:oleObj>
          </a:graphicData>
        </a:graphic>
      </p:graphicFrame>
      <p:sp>
        <p:nvSpPr>
          <p:cNvPr id="16422" name="Rectangle 3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ru-RU"/>
          </a:p>
        </p:txBody>
      </p:sp>
      <p:graphicFrame>
        <p:nvGraphicFramePr>
          <p:cNvPr id="16425" name="Object 41"/>
          <p:cNvGraphicFramePr>
            <a:graphicFrameLocks noChangeAspect="1"/>
          </p:cNvGraphicFramePr>
          <p:nvPr/>
        </p:nvGraphicFramePr>
        <p:xfrm>
          <a:off x="2921000" y="4567238"/>
          <a:ext cx="2227263" cy="590550"/>
        </p:xfrm>
        <a:graphic>
          <a:graphicData uri="http://schemas.openxmlformats.org/presentationml/2006/ole">
            <p:oleObj spid="_x0000_s16425" name="Формула" r:id="rId6" imgW="1600200" imgH="431800" progId="Equation.3">
              <p:embed/>
            </p:oleObj>
          </a:graphicData>
        </a:graphic>
      </p:graphicFrame>
      <p:graphicFrame>
        <p:nvGraphicFramePr>
          <p:cNvPr id="16426" name="Object 42"/>
          <p:cNvGraphicFramePr>
            <a:graphicFrameLocks noChangeAspect="1"/>
          </p:cNvGraphicFramePr>
          <p:nvPr/>
        </p:nvGraphicFramePr>
        <p:xfrm>
          <a:off x="4514850" y="3213100"/>
          <a:ext cx="114300" cy="431800"/>
        </p:xfrm>
        <a:graphic>
          <a:graphicData uri="http://schemas.openxmlformats.org/presentationml/2006/ole">
            <p:oleObj spid="_x0000_s16426" name="Формула" r:id="rId7" imgW="114120" imgH="431640" progId="Equation.3">
              <p:embed/>
            </p:oleObj>
          </a:graphicData>
        </a:graphic>
      </p:graphicFrame>
      <p:graphicFrame>
        <p:nvGraphicFramePr>
          <p:cNvPr id="16427" name="Object 43"/>
          <p:cNvGraphicFramePr>
            <a:graphicFrameLocks noChangeAspect="1"/>
          </p:cNvGraphicFramePr>
          <p:nvPr/>
        </p:nvGraphicFramePr>
        <p:xfrm>
          <a:off x="468313" y="5445125"/>
          <a:ext cx="2628900" cy="801688"/>
        </p:xfrm>
        <a:graphic>
          <a:graphicData uri="http://schemas.openxmlformats.org/presentationml/2006/ole">
            <p:oleObj spid="_x0000_s16427" name="Формула" r:id="rId8" imgW="1498320" imgH="457200" progId="Equation.3">
              <p:embed/>
            </p:oleObj>
          </a:graphicData>
        </a:graphic>
      </p:graphicFrame>
      <p:graphicFrame>
        <p:nvGraphicFramePr>
          <p:cNvPr id="16428" name="Object 44"/>
          <p:cNvGraphicFramePr>
            <a:graphicFrameLocks noChangeAspect="1"/>
          </p:cNvGraphicFramePr>
          <p:nvPr/>
        </p:nvGraphicFramePr>
        <p:xfrm>
          <a:off x="6948488" y="3716338"/>
          <a:ext cx="495300" cy="314325"/>
        </p:xfrm>
        <a:graphic>
          <a:graphicData uri="http://schemas.openxmlformats.org/presentationml/2006/ole">
            <p:oleObj spid="_x0000_s16428" name="Формула" r:id="rId9" imgW="342603" imgH="215713" progId="Equation.3">
              <p:embed/>
            </p:oleObj>
          </a:graphicData>
        </a:graphic>
      </p:graphicFrame>
      <p:graphicFrame>
        <p:nvGraphicFramePr>
          <p:cNvPr id="16429" name="Object 45"/>
          <p:cNvGraphicFramePr>
            <a:graphicFrameLocks noChangeAspect="1"/>
          </p:cNvGraphicFramePr>
          <p:nvPr/>
        </p:nvGraphicFramePr>
        <p:xfrm>
          <a:off x="2268538" y="1412875"/>
          <a:ext cx="485775" cy="304800"/>
        </p:xfrm>
        <a:graphic>
          <a:graphicData uri="http://schemas.openxmlformats.org/presentationml/2006/ole">
            <p:oleObj spid="_x0000_s16429" name="Формула" r:id="rId10" imgW="342720" imgH="215640" progId="Equation.3">
              <p:embed/>
            </p:oleObj>
          </a:graphicData>
        </a:graphic>
      </p:graphicFrame>
      <p:graphicFrame>
        <p:nvGraphicFramePr>
          <p:cNvPr id="16431" name="Object 47"/>
          <p:cNvGraphicFramePr>
            <a:graphicFrameLocks noChangeAspect="1"/>
          </p:cNvGraphicFramePr>
          <p:nvPr/>
        </p:nvGraphicFramePr>
        <p:xfrm>
          <a:off x="6927850" y="5734050"/>
          <a:ext cx="381000" cy="404813"/>
        </p:xfrm>
        <a:graphic>
          <a:graphicData uri="http://schemas.openxmlformats.org/presentationml/2006/ole">
            <p:oleObj spid="_x0000_s16431" name="Формула" r:id="rId11" imgW="215640" imgH="228600" progId="Equation.3">
              <p:embed/>
            </p:oleObj>
          </a:graphicData>
        </a:graphic>
      </p:graphicFrame>
      <p:sp>
        <p:nvSpPr>
          <p:cNvPr id="16432" name="Text Box 48"/>
          <p:cNvSpPr txBox="1">
            <a:spLocks noChangeArrowheads="1"/>
          </p:cNvSpPr>
          <p:nvPr/>
        </p:nvSpPr>
        <p:spPr bwMode="auto">
          <a:xfrm>
            <a:off x="7380288" y="3716338"/>
            <a:ext cx="1657350" cy="2644775"/>
          </a:xfrm>
          <a:prstGeom prst="rect">
            <a:avLst/>
          </a:prstGeom>
          <a:noFill/>
          <a:ln w="9525">
            <a:noFill/>
            <a:miter lim="800000"/>
            <a:headEnd/>
            <a:tailEnd/>
          </a:ln>
          <a:effectLst/>
        </p:spPr>
        <p:txBody>
          <a:bodyPr>
            <a:spAutoFit/>
          </a:bodyPr>
          <a:lstStyle/>
          <a:p>
            <a:pPr>
              <a:buClr>
                <a:srgbClr val="FF0000"/>
              </a:buClr>
              <a:buFont typeface="Wingdings" pitchFamily="2" charset="2"/>
              <a:buChar char="§"/>
            </a:pPr>
            <a:r>
              <a:rPr lang="en-US" sz="1400"/>
              <a:t> density of the water-ice shell</a:t>
            </a:r>
            <a:r>
              <a:rPr lang="ru-RU" sz="1400"/>
              <a:t>,</a:t>
            </a:r>
            <a:endParaRPr lang="en-US" sz="1400"/>
          </a:p>
          <a:p>
            <a:pPr>
              <a:buClr>
                <a:srgbClr val="FF0000"/>
              </a:buClr>
              <a:buFont typeface="Wingdings" pitchFamily="2" charset="2"/>
              <a:buNone/>
            </a:pPr>
            <a:endParaRPr lang="ru-RU" sz="1400"/>
          </a:p>
          <a:p>
            <a:pPr>
              <a:buClr>
                <a:srgbClr val="FF0000"/>
              </a:buClr>
              <a:buFont typeface="Wingdings" pitchFamily="2" charset="2"/>
              <a:buChar char="§"/>
            </a:pPr>
            <a:r>
              <a:rPr lang="en-US" sz="1400"/>
              <a:t> average density of ice in mantle</a:t>
            </a:r>
            <a:r>
              <a:rPr lang="ru-RU" sz="1400"/>
              <a:t>, </a:t>
            </a:r>
            <a:endParaRPr lang="en-US" sz="1400"/>
          </a:p>
          <a:p>
            <a:pPr>
              <a:buClr>
                <a:srgbClr val="FF0000"/>
              </a:buClr>
              <a:buFont typeface="Wingdings" pitchFamily="2" charset="2"/>
              <a:buNone/>
            </a:pPr>
            <a:endParaRPr lang="en-US" sz="1400"/>
          </a:p>
          <a:p>
            <a:pPr>
              <a:buClr>
                <a:srgbClr val="FF0000"/>
              </a:buClr>
              <a:buFont typeface="Wingdings" pitchFamily="2" charset="2"/>
              <a:buChar char="§"/>
            </a:pPr>
            <a:r>
              <a:rPr lang="en-US" sz="1400"/>
              <a:t> density of the rock–iron component</a:t>
            </a:r>
            <a:r>
              <a:rPr lang="ru-RU" sz="1400"/>
              <a:t>, </a:t>
            </a:r>
            <a:endParaRPr lang="en-US" sz="1400"/>
          </a:p>
          <a:p>
            <a:pPr>
              <a:buClr>
                <a:srgbClr val="FF0000"/>
              </a:buClr>
              <a:buFont typeface="Wingdings" pitchFamily="2" charset="2"/>
              <a:buNone/>
            </a:pPr>
            <a:endParaRPr lang="en-US" sz="1400"/>
          </a:p>
          <a:p>
            <a:pPr>
              <a:buClr>
                <a:srgbClr val="FF0000"/>
              </a:buClr>
              <a:buFont typeface="Wingdings" pitchFamily="2" charset="2"/>
              <a:buChar char="§"/>
            </a:pPr>
            <a:r>
              <a:rPr lang="en-US" sz="1400"/>
              <a:t> average density of</a:t>
            </a:r>
            <a:r>
              <a:rPr lang="ru-RU" sz="1400"/>
              <a:t> </a:t>
            </a:r>
            <a:r>
              <a:rPr lang="en-US" sz="1400"/>
              <a:t>mantle</a:t>
            </a:r>
            <a:endParaRPr lang="ru-RU" sz="1400"/>
          </a:p>
        </p:txBody>
      </p:sp>
      <p:graphicFrame>
        <p:nvGraphicFramePr>
          <p:cNvPr id="16433" name="Object 49"/>
          <p:cNvGraphicFramePr>
            <a:graphicFrameLocks noChangeAspect="1"/>
          </p:cNvGraphicFramePr>
          <p:nvPr/>
        </p:nvGraphicFramePr>
        <p:xfrm>
          <a:off x="6804025" y="4268788"/>
          <a:ext cx="647700" cy="455612"/>
        </p:xfrm>
        <a:graphic>
          <a:graphicData uri="http://schemas.openxmlformats.org/presentationml/2006/ole">
            <p:oleObj spid="_x0000_s16433" name="Формула" r:id="rId12" imgW="342720" imgH="241200" progId="Equation.3">
              <p:embed/>
            </p:oleObj>
          </a:graphicData>
        </a:graphic>
      </p:graphicFrame>
      <p:graphicFrame>
        <p:nvGraphicFramePr>
          <p:cNvPr id="16434" name="Object 50"/>
          <p:cNvGraphicFramePr>
            <a:graphicFrameLocks noChangeAspect="1"/>
          </p:cNvGraphicFramePr>
          <p:nvPr/>
        </p:nvGraphicFramePr>
        <p:xfrm>
          <a:off x="6804025" y="4941888"/>
          <a:ext cx="647700" cy="388937"/>
        </p:xfrm>
        <a:graphic>
          <a:graphicData uri="http://schemas.openxmlformats.org/presentationml/2006/ole">
            <p:oleObj spid="_x0000_s16434" name="Формула" r:id="rId13" imgW="380880" imgH="228600" progId="Equation.3">
              <p:embed/>
            </p:oleObj>
          </a:graphicData>
        </a:graphic>
      </p:graphicFrame>
      <p:sp>
        <p:nvSpPr>
          <p:cNvPr id="16463" name="Rectangle 79"/>
          <p:cNvSpPr>
            <a:spLocks noChangeArrowheads="1"/>
          </p:cNvSpPr>
          <p:nvPr/>
        </p:nvSpPr>
        <p:spPr bwMode="auto">
          <a:xfrm>
            <a:off x="6804025" y="3644900"/>
            <a:ext cx="2159000" cy="2879725"/>
          </a:xfrm>
          <a:prstGeom prst="rect">
            <a:avLst/>
          </a:prstGeom>
          <a:noFill/>
          <a:ln w="19050">
            <a:solidFill>
              <a:srgbClr val="3366FF"/>
            </a:solidFill>
            <a:miter lim="800000"/>
            <a:headEnd/>
            <a:tailEnd/>
          </a:ln>
          <a:effectLst/>
        </p:spPr>
        <p:txBody>
          <a:bodyPr wrap="none" anchor="ctr"/>
          <a:lstStyle/>
          <a:p>
            <a:endParaRPr lang="ru-RU"/>
          </a:p>
        </p:txBody>
      </p:sp>
      <p:sp>
        <p:nvSpPr>
          <p:cNvPr id="16470" name="Text Box 86"/>
          <p:cNvSpPr txBox="1">
            <a:spLocks noChangeArrowheads="1"/>
          </p:cNvSpPr>
          <p:nvPr/>
        </p:nvSpPr>
        <p:spPr bwMode="auto">
          <a:xfrm>
            <a:off x="3276600" y="5645150"/>
            <a:ext cx="3359150" cy="304800"/>
          </a:xfrm>
          <a:prstGeom prst="rect">
            <a:avLst/>
          </a:prstGeom>
          <a:noFill/>
          <a:ln w="9525">
            <a:noFill/>
            <a:miter lim="800000"/>
            <a:headEnd/>
            <a:tailEnd/>
          </a:ln>
          <a:effectLst/>
        </p:spPr>
        <p:txBody>
          <a:bodyPr wrap="none">
            <a:spAutoFit/>
          </a:bodyPr>
          <a:lstStyle/>
          <a:p>
            <a:r>
              <a:rPr lang="ru-RU" sz="1400" b="1">
                <a:solidFill>
                  <a:srgbClr val="000099"/>
                </a:solidFill>
              </a:rPr>
              <a:t>            = 3.15 - 3.62 g/cm</a:t>
            </a:r>
            <a:r>
              <a:rPr lang="ru-RU" sz="1400" b="1" baseline="30000">
                <a:solidFill>
                  <a:srgbClr val="000099"/>
                </a:solidFill>
              </a:rPr>
              <a:t>3</a:t>
            </a:r>
            <a:r>
              <a:rPr lang="ru-RU" sz="1400" b="1">
                <a:solidFill>
                  <a:srgbClr val="000099"/>
                </a:solidFill>
              </a:rPr>
              <a:t> (LL-chondrites)</a:t>
            </a:r>
          </a:p>
        </p:txBody>
      </p:sp>
      <p:graphicFrame>
        <p:nvGraphicFramePr>
          <p:cNvPr id="16471" name="Object 87"/>
          <p:cNvGraphicFramePr>
            <a:graphicFrameLocks noChangeAspect="1"/>
          </p:cNvGraphicFramePr>
          <p:nvPr/>
        </p:nvGraphicFramePr>
        <p:xfrm>
          <a:off x="3276600" y="5561013"/>
          <a:ext cx="647700" cy="388937"/>
        </p:xfrm>
        <a:graphic>
          <a:graphicData uri="http://schemas.openxmlformats.org/presentationml/2006/ole">
            <p:oleObj spid="_x0000_s16471" name="Формула" r:id="rId14" imgW="380880" imgH="228600" progId="Equation.3">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365" name="Rectangle 5"/>
          <p:cNvSpPr>
            <a:spLocks noChangeArrowheads="1"/>
          </p:cNvSpPr>
          <p:nvPr/>
        </p:nvSpPr>
        <p:spPr bwMode="auto">
          <a:xfrm>
            <a:off x="1258888" y="1268413"/>
            <a:ext cx="358775" cy="287337"/>
          </a:xfrm>
          <a:prstGeom prst="rect">
            <a:avLst/>
          </a:prstGeom>
          <a:ln w="9525">
            <a:noFill/>
            <a:miter lim="800000"/>
            <a:headEnd/>
            <a:tailEnd/>
          </a:ln>
          <a:effectLst/>
        </p:spPr>
        <p:txBody>
          <a:bodyPr wrap="none" anchor="ctr"/>
          <a:lstStyle/>
          <a:p>
            <a:endParaRPr lang="ru-RU"/>
          </a:p>
        </p:txBody>
      </p:sp>
      <p:graphicFrame>
        <p:nvGraphicFramePr>
          <p:cNvPr id="15425" name="Group 65"/>
          <p:cNvGraphicFramePr>
            <a:graphicFrameLocks noGrp="1"/>
          </p:cNvGraphicFramePr>
          <p:nvPr/>
        </p:nvGraphicFramePr>
        <p:xfrm>
          <a:off x="323850" y="836613"/>
          <a:ext cx="3600450" cy="4105278"/>
        </p:xfrm>
        <a:graphic>
          <a:graphicData uri="http://schemas.openxmlformats.org/drawingml/2006/table">
            <a:tbl>
              <a:tblPr/>
              <a:tblGrid>
                <a:gridCol w="1295400"/>
                <a:gridCol w="1222375"/>
                <a:gridCol w="1082675"/>
              </a:tblGrid>
              <a:tr h="411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SimSun" charset="-122"/>
                        </a:rPr>
                        <a:t>Callisto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SimSun" charset="-122"/>
                        </a:rPr>
                        <a:t>Titan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95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SimSun" charset="-122"/>
                        </a:rPr>
                        <a:t>T</a:t>
                      </a:r>
                      <a:r>
                        <a:rPr kumimoji="0" lang="en-US" altLang="zh-CN" sz="1600" b="1" i="0" u="none" strike="noStrike" cap="none" normalizeH="0" baseline="-30000" smtClean="0">
                          <a:ln>
                            <a:noFill/>
                          </a:ln>
                          <a:solidFill>
                            <a:schemeClr val="tx1"/>
                          </a:solidFill>
                          <a:effectLst/>
                          <a:latin typeface="Times New Roman" pitchFamily="18" charset="0"/>
                          <a:ea typeface="SimSun" charset="-122"/>
                        </a:rPr>
                        <a:t>surf.</a:t>
                      </a:r>
                      <a:r>
                        <a:rPr kumimoji="0" lang="en-US" altLang="zh-CN" sz="1600" b="1" i="0" u="none" strike="noStrike" cap="none" normalizeH="0" baseline="0" smtClean="0">
                          <a:ln>
                            <a:noFill/>
                          </a:ln>
                          <a:solidFill>
                            <a:schemeClr val="tx1"/>
                          </a:solidFill>
                          <a:effectLst/>
                          <a:latin typeface="Times New Roman" pitchFamily="18" charset="0"/>
                          <a:ea typeface="SimSun" charset="-122"/>
                        </a:rPr>
                        <a:t>, 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SimSun" charset="-122"/>
                        </a:rPr>
                        <a:t>110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SimSun" charset="-122"/>
                        </a:rPr>
                        <a:t>93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1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SimSun" charset="-122"/>
                        </a:rPr>
                        <a:t>M,10</a:t>
                      </a:r>
                      <a:r>
                        <a:rPr kumimoji="0" lang="en-US" altLang="zh-CN" sz="1600" b="1" i="0" u="none" strike="noStrike" cap="none" normalizeH="0" baseline="30000" smtClean="0">
                          <a:ln>
                            <a:noFill/>
                          </a:ln>
                          <a:solidFill>
                            <a:schemeClr val="tx1"/>
                          </a:solidFill>
                          <a:effectLst/>
                          <a:latin typeface="Times New Roman" pitchFamily="18" charset="0"/>
                          <a:ea typeface="SimSun" charset="-122"/>
                        </a:rPr>
                        <a:t>24</a:t>
                      </a:r>
                      <a:r>
                        <a:rPr kumimoji="0" lang="en-US" altLang="zh-CN" sz="1600" b="1" i="0" u="none" strike="noStrike" cap="none" normalizeH="0" baseline="0" smtClean="0">
                          <a:ln>
                            <a:noFill/>
                          </a:ln>
                          <a:solidFill>
                            <a:schemeClr val="tx1"/>
                          </a:solidFill>
                          <a:effectLst/>
                          <a:latin typeface="Times New Roman" pitchFamily="18" charset="0"/>
                          <a:ea typeface="SimSun" charset="-122"/>
                        </a:rPr>
                        <a:t>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SimSun" charset="-122"/>
                        </a:rPr>
                        <a:t>107.6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SimSun" charset="-122"/>
                        </a:rPr>
                        <a:t>134.6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95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SimSun" charset="-122"/>
                        </a:rPr>
                        <a:t>ρ, g/cm</a:t>
                      </a:r>
                      <a:r>
                        <a:rPr kumimoji="0" lang="en-US" altLang="zh-CN" sz="1600" b="1" i="0" u="none" strike="noStrike" cap="none" normalizeH="0" baseline="30000" smtClean="0">
                          <a:ln>
                            <a:noFill/>
                          </a:ln>
                          <a:solidFill>
                            <a:schemeClr val="tx1"/>
                          </a:solidFill>
                          <a:effectLst/>
                          <a:latin typeface="Times New Roman" pitchFamily="18" charset="0"/>
                          <a:ea typeface="SimSun" charset="-122"/>
                        </a:rPr>
                        <a:t>3</a:t>
                      </a:r>
                      <a:endParaRPr kumimoji="0" lang="en-US" altLang="zh-CN" sz="1600" b="1" i="0" u="none" strike="noStrike" cap="none" normalizeH="0" baseline="0" smtClean="0">
                        <a:ln>
                          <a:noFill/>
                        </a:ln>
                        <a:solidFill>
                          <a:schemeClr val="tx1"/>
                        </a:solidFill>
                        <a:effectLst/>
                        <a:latin typeface="Times New Roman" pitchFamily="18" charset="0"/>
                        <a:ea typeface="SimSun"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SimSun" charset="-122"/>
                        </a:rPr>
                        <a:t>1.8344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SimSun" charset="-122"/>
                        </a:rPr>
                        <a:t>1.881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1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SimSun" charset="-122"/>
                        </a:rPr>
                        <a:t>R</a:t>
                      </a:r>
                      <a:r>
                        <a:rPr kumimoji="0" lang="en-US" altLang="zh-CN" sz="1600" b="1" i="0" u="none" strike="noStrike" cap="none" normalizeH="0" baseline="-30000" smtClean="0">
                          <a:ln>
                            <a:noFill/>
                          </a:ln>
                          <a:solidFill>
                            <a:schemeClr val="tx1"/>
                          </a:solidFill>
                          <a:effectLst/>
                          <a:latin typeface="Times New Roman" pitchFamily="18" charset="0"/>
                          <a:ea typeface="SimSun" charset="-122"/>
                        </a:rPr>
                        <a:t>P</a:t>
                      </a:r>
                      <a:endParaRPr kumimoji="0" lang="en-US" altLang="zh-CN" sz="1600" b="1" i="0" u="none" strike="noStrike" cap="none" normalizeH="0" baseline="0" smtClean="0">
                        <a:ln>
                          <a:noFill/>
                        </a:ln>
                        <a:solidFill>
                          <a:schemeClr val="tx1"/>
                        </a:solidFill>
                        <a:effectLst/>
                        <a:latin typeface="Times New Roman" pitchFamily="18" charset="0"/>
                        <a:ea typeface="SimSun"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SimSun" charset="-122"/>
                        </a:rPr>
                        <a:t>26.4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SimSun" charset="-122"/>
                        </a:rPr>
                        <a:t>20.25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1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SimSun" charset="-122"/>
                        </a:rPr>
                        <a:t>R, km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SimSun" charset="-122"/>
                        </a:rPr>
                        <a:t>2410.3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SimSun" charset="-122"/>
                        </a:rPr>
                        <a:t>2575.0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95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SimSun" charset="-122"/>
                        </a:rPr>
                        <a:t>I/MR</a:t>
                      </a:r>
                      <a:r>
                        <a:rPr kumimoji="0" lang="en-US" altLang="zh-CN" sz="1600" b="1" i="0" u="none" strike="noStrike" cap="none" normalizeH="0" baseline="30000" smtClean="0">
                          <a:ln>
                            <a:noFill/>
                          </a:ln>
                          <a:solidFill>
                            <a:schemeClr val="tx1"/>
                          </a:solidFill>
                          <a:effectLst/>
                          <a:latin typeface="Times New Roman" pitchFamily="18" charset="0"/>
                          <a:ea typeface="SimSun" charset="-122"/>
                        </a:rPr>
                        <a:t>2</a:t>
                      </a:r>
                      <a:endParaRPr kumimoji="0" lang="en-US" altLang="zh-CN" sz="1600" b="1" i="0" u="none" strike="noStrike" cap="none" normalizeH="0" baseline="0" smtClean="0">
                        <a:ln>
                          <a:noFill/>
                        </a:ln>
                        <a:solidFill>
                          <a:schemeClr val="tx1"/>
                        </a:solidFill>
                        <a:effectLst/>
                        <a:latin typeface="Times New Roman" pitchFamily="18" charset="0"/>
                        <a:ea typeface="SimSun"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SimSun" charset="-122"/>
                        </a:rPr>
                        <a:t>0.3549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SimSun" charset="-122"/>
                        </a:rPr>
                        <a:t>0.3414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1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FF0000"/>
                          </a:solidFill>
                          <a:effectLst/>
                          <a:latin typeface="Times New Roman" pitchFamily="18" charset="0"/>
                          <a:ea typeface="SimSun" charset="-122"/>
                        </a:rPr>
                        <a:t>H(ice), km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FF0000"/>
                          </a:solidFill>
                          <a:effectLst/>
                          <a:latin typeface="Times New Roman" pitchFamily="18" charset="0"/>
                          <a:ea typeface="SimSun" charset="-122"/>
                        </a:rPr>
                        <a:t>3</a:t>
                      </a:r>
                      <a:r>
                        <a:rPr kumimoji="0" lang="ru-RU" altLang="zh-CN" sz="1600" b="1" i="0" u="none" strike="noStrike" cap="none" normalizeH="0" baseline="0" smtClean="0">
                          <a:ln>
                            <a:noFill/>
                          </a:ln>
                          <a:solidFill>
                            <a:srgbClr val="FF0000"/>
                          </a:solidFill>
                          <a:effectLst/>
                          <a:latin typeface="Times New Roman" pitchFamily="18" charset="0"/>
                          <a:ea typeface="SimSun" charset="-122"/>
                        </a:rPr>
                        <a:t>3</a:t>
                      </a:r>
                      <a:r>
                        <a:rPr kumimoji="0" lang="en-US" altLang="zh-CN" sz="1600" b="1" i="0" u="none" strike="noStrike" cap="none" normalizeH="0" baseline="0" smtClean="0">
                          <a:ln>
                            <a:noFill/>
                          </a:ln>
                          <a:solidFill>
                            <a:srgbClr val="FF0000"/>
                          </a:solidFill>
                          <a:effectLst/>
                          <a:latin typeface="Times New Roman" pitchFamily="18" charset="0"/>
                          <a:ea typeface="SimSun" charset="-122"/>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FF0000"/>
                          </a:solidFill>
                          <a:effectLst/>
                          <a:latin typeface="Times New Roman" pitchFamily="18" charset="0"/>
                          <a:ea typeface="SimSun" charset="-122"/>
                        </a:rPr>
                        <a:t>520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95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FF0000"/>
                          </a:solidFill>
                          <a:effectLst/>
                          <a:latin typeface="Times New Roman" pitchFamily="18" charset="0"/>
                          <a:ea typeface="SimSun" charset="-122"/>
                        </a:rPr>
                        <a:t>Rcore, km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FF0000"/>
                          </a:solidFill>
                          <a:effectLst/>
                          <a:latin typeface="Times New Roman" pitchFamily="18" charset="0"/>
                          <a:ea typeface="SimSun" charset="-122"/>
                        </a:rPr>
                        <a:t>1280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FF0000"/>
                          </a:solidFill>
                          <a:effectLst/>
                          <a:latin typeface="Times New Roman" pitchFamily="18" charset="0"/>
                          <a:ea typeface="SimSun" charset="-122"/>
                        </a:rPr>
                        <a:t>1490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1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FF0000"/>
                          </a:solidFill>
                          <a:effectLst/>
                          <a:latin typeface="Times New Roman" pitchFamily="18" charset="0"/>
                          <a:ea typeface="SimSun" charset="-122"/>
                        </a:rPr>
                        <a:t>H</a:t>
                      </a:r>
                      <a:r>
                        <a:rPr kumimoji="0" lang="en-US" altLang="zh-CN" sz="1600" b="1" i="0" u="none" strike="noStrike" cap="none" normalizeH="0" baseline="-30000" smtClean="0">
                          <a:ln>
                            <a:noFill/>
                          </a:ln>
                          <a:solidFill>
                            <a:srgbClr val="FF0000"/>
                          </a:solidFill>
                          <a:effectLst/>
                          <a:latin typeface="Times New Roman" pitchFamily="18" charset="0"/>
                          <a:ea typeface="SimSun" charset="-122"/>
                        </a:rPr>
                        <a:t>2</a:t>
                      </a:r>
                      <a:r>
                        <a:rPr kumimoji="0" lang="en-US" altLang="zh-CN" sz="1600" b="1" i="0" u="none" strike="noStrike" cap="none" normalizeH="0" baseline="0" smtClean="0">
                          <a:ln>
                            <a:noFill/>
                          </a:ln>
                          <a:solidFill>
                            <a:srgbClr val="FF0000"/>
                          </a:solidFill>
                          <a:effectLst/>
                          <a:latin typeface="Times New Roman" pitchFamily="18" charset="0"/>
                          <a:ea typeface="SimSun" charset="-122"/>
                        </a:rPr>
                        <a:t>O, wt%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zh-CN" sz="1600" b="1" i="0" u="none" strike="noStrike" cap="none" normalizeH="0" baseline="0" smtClean="0">
                          <a:ln>
                            <a:noFill/>
                          </a:ln>
                          <a:solidFill>
                            <a:srgbClr val="FF0000"/>
                          </a:solidFill>
                          <a:effectLst/>
                          <a:latin typeface="Times New Roman" pitchFamily="18" charset="0"/>
                          <a:ea typeface="SimSun" charset="-122"/>
                        </a:rPr>
                        <a:t>47.6-53.8</a:t>
                      </a:r>
                      <a:endParaRPr kumimoji="0" lang="ru-RU" altLang="zh-CN" sz="1600" b="1" i="0" u="none" strike="noStrike" cap="none" normalizeH="0" baseline="0" smtClean="0">
                        <a:ln>
                          <a:noFill/>
                        </a:ln>
                        <a:solidFill>
                          <a:srgbClr val="FF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zh-CN" sz="1600" b="1" i="0" u="none" strike="noStrike" cap="none" normalizeH="0" baseline="0" smtClean="0">
                          <a:ln>
                            <a:noFill/>
                          </a:ln>
                          <a:solidFill>
                            <a:srgbClr val="FF0000"/>
                          </a:solidFill>
                          <a:effectLst/>
                          <a:latin typeface="Times New Roman" pitchFamily="18" charset="0"/>
                          <a:ea typeface="SimSun" charset="-122"/>
                        </a:rPr>
                        <a:t>45.1-51.6</a:t>
                      </a:r>
                      <a:endParaRPr kumimoji="0" lang="ru-RU" altLang="zh-CN" sz="1600" b="1" i="0" u="none" strike="noStrike" cap="none" normalizeH="0" baseline="0" smtClean="0">
                        <a:ln>
                          <a:noFill/>
                        </a:ln>
                        <a:solidFill>
                          <a:srgbClr val="FF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412" name="Text Box 52"/>
          <p:cNvSpPr txBox="1">
            <a:spLocks noChangeArrowheads="1"/>
          </p:cNvSpPr>
          <p:nvPr/>
        </p:nvSpPr>
        <p:spPr bwMode="auto">
          <a:xfrm>
            <a:off x="2268538" y="115888"/>
            <a:ext cx="4706937" cy="457200"/>
          </a:xfrm>
          <a:prstGeom prst="rect">
            <a:avLst/>
          </a:prstGeom>
          <a:noFill/>
          <a:ln w="9525">
            <a:noFill/>
            <a:miter lim="800000"/>
            <a:headEnd/>
            <a:tailEnd/>
          </a:ln>
          <a:effectLst/>
        </p:spPr>
        <p:txBody>
          <a:bodyPr wrap="none">
            <a:spAutoFit/>
          </a:bodyPr>
          <a:lstStyle/>
          <a:p>
            <a:r>
              <a:rPr lang="ru-RU" b="1" u="sng">
                <a:solidFill>
                  <a:schemeClr val="accent2"/>
                </a:solidFill>
                <a:effectLst>
                  <a:outerShdw blurRad="38100" dist="38100" dir="2700000" algn="tl">
                    <a:srgbClr val="000000"/>
                  </a:outerShdw>
                </a:effectLst>
              </a:rPr>
              <a:t>Comparison of Callisto and Titan.</a:t>
            </a:r>
            <a:r>
              <a:rPr lang="ru-RU" altLang="zh-CN" b="1" u="sng">
                <a:solidFill>
                  <a:schemeClr val="accent2"/>
                </a:solidFill>
                <a:effectLst>
                  <a:outerShdw blurRad="38100" dist="38100" dir="2700000" algn="tl">
                    <a:srgbClr val="000000"/>
                  </a:outerShdw>
                </a:effectLst>
              </a:rPr>
              <a:t> </a:t>
            </a:r>
            <a:endParaRPr lang="ru-RU" b="1" u="sng">
              <a:solidFill>
                <a:schemeClr val="accent2"/>
              </a:solidFill>
              <a:effectLst>
                <a:outerShdw blurRad="38100" dist="38100" dir="2700000" algn="tl">
                  <a:srgbClr val="000000"/>
                </a:outerShdw>
              </a:effectLst>
            </a:endParaRPr>
          </a:p>
        </p:txBody>
      </p:sp>
      <p:sp>
        <p:nvSpPr>
          <p:cNvPr id="15416" name="Rectangle 56"/>
          <p:cNvSpPr>
            <a:spLocks noChangeArrowheads="1"/>
          </p:cNvSpPr>
          <p:nvPr/>
        </p:nvSpPr>
        <p:spPr bwMode="auto">
          <a:xfrm>
            <a:off x="152400" y="152400"/>
            <a:ext cx="8883650" cy="6445250"/>
          </a:xfrm>
          <a:prstGeom prst="rect">
            <a:avLst/>
          </a:prstGeom>
          <a:noFill/>
          <a:ln w="57150" cmpd="thinThick">
            <a:solidFill>
              <a:srgbClr val="FF0000"/>
            </a:solidFill>
            <a:miter lim="800000"/>
            <a:headEnd/>
            <a:tailEnd/>
          </a:ln>
          <a:effectLst/>
        </p:spPr>
        <p:txBody>
          <a:bodyPr wrap="none" anchor="ctr"/>
          <a:lstStyle/>
          <a:p>
            <a:endParaRPr lang="ru-RU"/>
          </a:p>
        </p:txBody>
      </p:sp>
      <p:sp>
        <p:nvSpPr>
          <p:cNvPr id="15417" name="Rectangle 57"/>
          <p:cNvSpPr>
            <a:spLocks noChangeArrowheads="1"/>
          </p:cNvSpPr>
          <p:nvPr/>
        </p:nvSpPr>
        <p:spPr bwMode="auto">
          <a:xfrm>
            <a:off x="323850" y="836613"/>
            <a:ext cx="3600450" cy="4105275"/>
          </a:xfrm>
          <a:prstGeom prst="rect">
            <a:avLst/>
          </a:prstGeom>
          <a:noFill/>
          <a:ln w="38100">
            <a:solidFill>
              <a:srgbClr val="FF0000"/>
            </a:solidFill>
            <a:miter lim="800000"/>
            <a:headEnd/>
            <a:tailEnd/>
          </a:ln>
          <a:effectLst/>
        </p:spPr>
        <p:txBody>
          <a:bodyPr wrap="none" anchor="ctr"/>
          <a:lstStyle/>
          <a:p>
            <a:endParaRPr lang="ru-RU"/>
          </a:p>
        </p:txBody>
      </p:sp>
      <p:graphicFrame>
        <p:nvGraphicFramePr>
          <p:cNvPr id="15428" name="Object 68"/>
          <p:cNvGraphicFramePr>
            <a:graphicFrameLocks noChangeAspect="1"/>
          </p:cNvGraphicFramePr>
          <p:nvPr/>
        </p:nvGraphicFramePr>
        <p:xfrm>
          <a:off x="4111625" y="836613"/>
          <a:ext cx="4637088" cy="4408487"/>
        </p:xfrm>
        <a:graphic>
          <a:graphicData uri="http://schemas.openxmlformats.org/presentationml/2006/ole">
            <p:oleObj spid="_x0000_s15428" name="Plot" r:id="rId3" imgW="6682320" imgH="6351480" progId="Grapher.Document">
              <p:embed/>
            </p:oleObj>
          </a:graphicData>
        </a:graphic>
      </p:graphicFrame>
      <p:sp>
        <p:nvSpPr>
          <p:cNvPr id="15429" name="Text Box 69"/>
          <p:cNvSpPr txBox="1">
            <a:spLocks noChangeArrowheads="1"/>
          </p:cNvSpPr>
          <p:nvPr/>
        </p:nvSpPr>
        <p:spPr bwMode="auto">
          <a:xfrm>
            <a:off x="250825" y="5445125"/>
            <a:ext cx="8713788" cy="917575"/>
          </a:xfrm>
          <a:prstGeom prst="rect">
            <a:avLst/>
          </a:prstGeom>
          <a:noFill/>
          <a:ln w="9525">
            <a:noFill/>
            <a:miter lim="800000"/>
            <a:headEnd/>
            <a:tailEnd/>
          </a:ln>
          <a:effectLst/>
        </p:spPr>
        <p:txBody>
          <a:bodyPr>
            <a:spAutoFit/>
          </a:bodyPr>
          <a:lstStyle/>
          <a:p>
            <a:pPr>
              <a:lnSpc>
                <a:spcPct val="150000"/>
              </a:lnSpc>
            </a:pPr>
            <a:r>
              <a:rPr lang="ru-RU" sz="1800" b="1">
                <a:solidFill>
                  <a:schemeClr val="accent2"/>
                </a:solidFill>
              </a:rPr>
              <a:t>Similar characteristic parameters of Callisto and</a:t>
            </a:r>
            <a:r>
              <a:rPr lang="en-US" sz="1800" b="1">
                <a:solidFill>
                  <a:schemeClr val="accent2"/>
                </a:solidFill>
              </a:rPr>
              <a:t> </a:t>
            </a:r>
            <a:r>
              <a:rPr lang="ru-RU" sz="1800" b="1">
                <a:solidFill>
                  <a:schemeClr val="accent2"/>
                </a:solidFill>
              </a:rPr>
              <a:t>Titan suggest that satellites could be built from the</a:t>
            </a:r>
            <a:r>
              <a:rPr lang="en-US" sz="1800" b="1">
                <a:solidFill>
                  <a:schemeClr val="accent2"/>
                </a:solidFill>
              </a:rPr>
              <a:t> </a:t>
            </a:r>
            <a:r>
              <a:rPr lang="ru-RU" sz="1800" b="1">
                <a:solidFill>
                  <a:schemeClr val="accent2"/>
                </a:solidFill>
              </a:rPr>
              <a:t>identical material and have a similar water/rock ratio</a:t>
            </a:r>
            <a:r>
              <a:rPr lang="en-US" sz="1800" b="1">
                <a:solidFill>
                  <a:schemeClr val="accent2"/>
                </a:solidFill>
              </a:rPr>
              <a:t> (being close to 1)</a:t>
            </a:r>
            <a:r>
              <a:rPr lang="ru-RU" sz="1800" b="1">
                <a:solidFill>
                  <a:schemeClr val="accent2"/>
                </a:solidFill>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17" name="Object 17"/>
          <p:cNvGraphicFramePr>
            <a:graphicFrameLocks noChangeAspect="1"/>
          </p:cNvGraphicFramePr>
          <p:nvPr>
            <p:ph sz="half" idx="2"/>
          </p:nvPr>
        </p:nvGraphicFramePr>
        <p:xfrm>
          <a:off x="468313" y="1557338"/>
          <a:ext cx="4103687" cy="4037012"/>
        </p:xfrm>
        <a:graphic>
          <a:graphicData uri="http://schemas.openxmlformats.org/presentationml/2006/ole">
            <p:oleObj spid="_x0000_s25617" name="Plot" r:id="rId3" imgW="6620400" imgH="6512400" progId="Grapher.Document">
              <p:embed/>
            </p:oleObj>
          </a:graphicData>
        </a:graphic>
      </p:graphicFrame>
      <p:sp>
        <p:nvSpPr>
          <p:cNvPr id="25615" name="Rectangle 15"/>
          <p:cNvSpPr>
            <a:spLocks noChangeArrowheads="1"/>
          </p:cNvSpPr>
          <p:nvPr/>
        </p:nvSpPr>
        <p:spPr bwMode="auto">
          <a:xfrm>
            <a:off x="152400" y="152400"/>
            <a:ext cx="8883650" cy="6445250"/>
          </a:xfrm>
          <a:prstGeom prst="rect">
            <a:avLst/>
          </a:prstGeom>
          <a:noFill/>
          <a:ln w="57150" cmpd="thinThick">
            <a:solidFill>
              <a:srgbClr val="FF0000"/>
            </a:solidFill>
            <a:miter lim="800000"/>
            <a:headEnd/>
            <a:tailEnd/>
          </a:ln>
          <a:effectLst/>
        </p:spPr>
        <p:txBody>
          <a:bodyPr wrap="none" anchor="ctr"/>
          <a:lstStyle/>
          <a:p>
            <a:endParaRPr lang="ru-RU"/>
          </a:p>
        </p:txBody>
      </p:sp>
      <p:sp>
        <p:nvSpPr>
          <p:cNvPr id="25616" name="Text Box 16"/>
          <p:cNvSpPr txBox="1">
            <a:spLocks noChangeArrowheads="1"/>
          </p:cNvSpPr>
          <p:nvPr/>
        </p:nvSpPr>
        <p:spPr bwMode="auto">
          <a:xfrm>
            <a:off x="395288" y="188913"/>
            <a:ext cx="8301037" cy="822325"/>
          </a:xfrm>
          <a:prstGeom prst="rect">
            <a:avLst/>
          </a:prstGeom>
          <a:noFill/>
          <a:ln w="9525">
            <a:noFill/>
            <a:miter lim="800000"/>
            <a:headEnd/>
            <a:tailEnd/>
          </a:ln>
          <a:effectLst/>
        </p:spPr>
        <p:txBody>
          <a:bodyPr>
            <a:spAutoFit/>
          </a:bodyPr>
          <a:lstStyle/>
          <a:p>
            <a:pPr algn="ctr"/>
            <a:r>
              <a:rPr lang="en-US" b="1" u="sng">
                <a:solidFill>
                  <a:schemeClr val="accent2"/>
                </a:solidFill>
                <a:effectLst>
                  <a:outerShdw blurRad="38100" dist="38100" dir="2700000" algn="tl">
                    <a:srgbClr val="000000"/>
                  </a:outerShdw>
                </a:effectLst>
              </a:rPr>
              <a:t>Water content and density gradients in large icy satellites of Jupiter and Saturn.</a:t>
            </a:r>
            <a:r>
              <a:rPr lang="ru-RU"/>
              <a:t> </a:t>
            </a:r>
          </a:p>
        </p:txBody>
      </p:sp>
      <p:graphicFrame>
        <p:nvGraphicFramePr>
          <p:cNvPr id="25618" name="Object 18"/>
          <p:cNvGraphicFramePr>
            <a:graphicFrameLocks noChangeAspect="1"/>
          </p:cNvGraphicFramePr>
          <p:nvPr>
            <p:ph sz="half" idx="1"/>
          </p:nvPr>
        </p:nvGraphicFramePr>
        <p:xfrm>
          <a:off x="4716463" y="1557338"/>
          <a:ext cx="4098925" cy="4005262"/>
        </p:xfrm>
        <a:graphic>
          <a:graphicData uri="http://schemas.openxmlformats.org/presentationml/2006/ole">
            <p:oleObj spid="_x0000_s25618" name="Plot" r:id="rId4" imgW="6665040" imgH="6512400" progId="Grapher.Document">
              <p:embed/>
            </p:oleObj>
          </a:graphicData>
        </a:graphic>
      </p:graphicFrame>
      <p:sp>
        <p:nvSpPr>
          <p:cNvPr id="25622" name="Oval 22"/>
          <p:cNvSpPr>
            <a:spLocks noChangeArrowheads="1"/>
          </p:cNvSpPr>
          <p:nvPr/>
        </p:nvSpPr>
        <p:spPr bwMode="auto">
          <a:xfrm rot="-21089467">
            <a:off x="6588125" y="4292600"/>
            <a:ext cx="2016125" cy="542925"/>
          </a:xfrm>
          <a:prstGeom prst="ellipse">
            <a:avLst/>
          </a:prstGeom>
          <a:noFill/>
          <a:ln w="9525">
            <a:solidFill>
              <a:srgbClr val="FF0000"/>
            </a:solidFill>
            <a:round/>
            <a:headEnd/>
            <a:tailEnd/>
          </a:ln>
          <a:effectLst/>
        </p:spPr>
        <p:txBody>
          <a:bodyPr wrap="none" anchor="ctr"/>
          <a:lstStyle/>
          <a:p>
            <a:endParaRPr lang="ru-RU"/>
          </a:p>
        </p:txBody>
      </p:sp>
      <p:sp>
        <p:nvSpPr>
          <p:cNvPr id="25626" name="Oval 26"/>
          <p:cNvSpPr>
            <a:spLocks noChangeArrowheads="1"/>
          </p:cNvSpPr>
          <p:nvPr/>
        </p:nvSpPr>
        <p:spPr bwMode="auto">
          <a:xfrm rot="-690833">
            <a:off x="2339975" y="1844675"/>
            <a:ext cx="2016125" cy="687388"/>
          </a:xfrm>
          <a:prstGeom prst="ellipse">
            <a:avLst/>
          </a:prstGeom>
          <a:noFill/>
          <a:ln w="9525">
            <a:solidFill>
              <a:srgbClr val="FF0000"/>
            </a:solidFill>
            <a:round/>
            <a:headEnd/>
            <a:tailEnd/>
          </a:ln>
          <a:effectLst/>
        </p:spPr>
        <p:txBody>
          <a:bodyPr wrap="none" anchor="ctr"/>
          <a:lstStyle/>
          <a:p>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Text Box 6"/>
          <p:cNvSpPr txBox="1">
            <a:spLocks noChangeArrowheads="1"/>
          </p:cNvSpPr>
          <p:nvPr/>
        </p:nvSpPr>
        <p:spPr bwMode="auto">
          <a:xfrm>
            <a:off x="179388" y="5283200"/>
            <a:ext cx="8785225" cy="1314450"/>
          </a:xfrm>
          <a:prstGeom prst="rect">
            <a:avLst/>
          </a:prstGeom>
          <a:noFill/>
          <a:ln w="9525">
            <a:noFill/>
            <a:miter lim="800000"/>
            <a:headEnd/>
            <a:tailEnd/>
          </a:ln>
          <a:effectLst/>
        </p:spPr>
        <p:txBody>
          <a:bodyPr>
            <a:spAutoFit/>
          </a:bodyPr>
          <a:lstStyle/>
          <a:p>
            <a:pPr>
              <a:spcAft>
                <a:spcPct val="50000"/>
              </a:spcAft>
            </a:pPr>
            <a:r>
              <a:rPr lang="en-US" altLang="zh-CN" sz="1600" b="1">
                <a:solidFill>
                  <a:srgbClr val="000099"/>
                </a:solidFill>
                <a:ea typeface="SimSun" charset="-122"/>
              </a:rPr>
              <a:t>The blue outline is the model of Titan and the black outline is the model of Callisto. </a:t>
            </a:r>
          </a:p>
          <a:p>
            <a:pPr>
              <a:spcAft>
                <a:spcPct val="50000"/>
              </a:spcAft>
            </a:pPr>
            <a:r>
              <a:rPr lang="en-US" altLang="zh-CN" sz="1600" b="1">
                <a:solidFill>
                  <a:srgbClr val="000099"/>
                </a:solidFill>
                <a:ea typeface="SimSun" charset="-122"/>
              </a:rPr>
              <a:t>The specks show the range of parameters in which the same content of H</a:t>
            </a:r>
            <a:r>
              <a:rPr lang="en-US" altLang="zh-CN" sz="1600" b="1" baseline="-25000">
                <a:solidFill>
                  <a:srgbClr val="000099"/>
                </a:solidFill>
                <a:ea typeface="SimSun" charset="-122"/>
              </a:rPr>
              <a:t>2</a:t>
            </a:r>
            <a:r>
              <a:rPr lang="en-US" altLang="zh-CN" sz="1600" b="1">
                <a:solidFill>
                  <a:srgbClr val="000099"/>
                </a:solidFill>
                <a:ea typeface="SimSun" charset="-122"/>
              </a:rPr>
              <a:t>O in satellites is possible.</a:t>
            </a:r>
          </a:p>
          <a:p>
            <a:pPr>
              <a:spcAft>
                <a:spcPct val="50000"/>
              </a:spcAft>
            </a:pPr>
            <a:r>
              <a:rPr lang="en-US" altLang="zh-CN" sz="1600" b="1">
                <a:solidFill>
                  <a:srgbClr val="000099"/>
                </a:solidFill>
                <a:ea typeface="SimSun" charset="-122"/>
              </a:rPr>
              <a:t>The solid and dotted lines within the contours are the lines of the satellites water-ice crust equal  thickness (indicated by numbers, in km). </a:t>
            </a:r>
            <a:endParaRPr lang="ru-RU" sz="1600" b="1">
              <a:solidFill>
                <a:srgbClr val="000099"/>
              </a:solidFill>
            </a:endParaRPr>
          </a:p>
        </p:txBody>
      </p:sp>
      <p:sp>
        <p:nvSpPr>
          <p:cNvPr id="14343" name="Rectangle 7"/>
          <p:cNvSpPr>
            <a:spLocks noChangeArrowheads="1"/>
          </p:cNvSpPr>
          <p:nvPr/>
        </p:nvSpPr>
        <p:spPr bwMode="auto">
          <a:xfrm>
            <a:off x="152400" y="152400"/>
            <a:ext cx="8883650" cy="6445250"/>
          </a:xfrm>
          <a:prstGeom prst="rect">
            <a:avLst/>
          </a:prstGeom>
          <a:noFill/>
          <a:ln w="57150" cmpd="thinThick">
            <a:solidFill>
              <a:srgbClr val="FF0000"/>
            </a:solidFill>
            <a:miter lim="800000"/>
            <a:headEnd/>
            <a:tailEnd/>
          </a:ln>
          <a:effectLst/>
        </p:spPr>
        <p:txBody>
          <a:bodyPr wrap="none" anchor="ctr"/>
          <a:lstStyle/>
          <a:p>
            <a:endParaRPr lang="ru-RU"/>
          </a:p>
        </p:txBody>
      </p:sp>
      <p:sp>
        <p:nvSpPr>
          <p:cNvPr id="14345" name="Text Box 9"/>
          <p:cNvSpPr txBox="1">
            <a:spLocks noChangeArrowheads="1"/>
          </p:cNvSpPr>
          <p:nvPr/>
        </p:nvSpPr>
        <p:spPr bwMode="auto">
          <a:xfrm>
            <a:off x="1331913" y="188913"/>
            <a:ext cx="6840537" cy="457200"/>
          </a:xfrm>
          <a:prstGeom prst="rect">
            <a:avLst/>
          </a:prstGeom>
          <a:noFill/>
          <a:ln w="9525">
            <a:noFill/>
            <a:miter lim="800000"/>
            <a:headEnd/>
            <a:tailEnd/>
          </a:ln>
          <a:effectLst/>
        </p:spPr>
        <p:txBody>
          <a:bodyPr>
            <a:spAutoFit/>
          </a:bodyPr>
          <a:lstStyle/>
          <a:p>
            <a:r>
              <a:rPr lang="ru-RU" b="1" u="sng">
                <a:solidFill>
                  <a:schemeClr val="accent2"/>
                </a:solidFill>
                <a:effectLst>
                  <a:outerShdw blurRad="38100" dist="38100" dir="2700000" algn="tl">
                    <a:srgbClr val="000000"/>
                  </a:outerShdw>
                </a:effectLst>
              </a:rPr>
              <a:t>The total content of water in Callisto and</a:t>
            </a:r>
            <a:r>
              <a:rPr lang="en-US" b="1" u="sng">
                <a:solidFill>
                  <a:schemeClr val="accent2"/>
                </a:solidFill>
                <a:effectLst>
                  <a:outerShdw blurRad="38100" dist="38100" dir="2700000" algn="tl">
                    <a:srgbClr val="000000"/>
                  </a:outerShdw>
                </a:effectLst>
              </a:rPr>
              <a:t> </a:t>
            </a:r>
            <a:r>
              <a:rPr lang="ru-RU" b="1" u="sng">
                <a:solidFill>
                  <a:schemeClr val="accent2"/>
                </a:solidFill>
                <a:effectLst>
                  <a:outerShdw blurRad="38100" dist="38100" dir="2700000" algn="tl">
                    <a:srgbClr val="000000"/>
                  </a:outerShdw>
                </a:effectLst>
              </a:rPr>
              <a:t>Titan</a:t>
            </a:r>
          </a:p>
        </p:txBody>
      </p:sp>
      <p:graphicFrame>
        <p:nvGraphicFramePr>
          <p:cNvPr id="14346" name="Object 10"/>
          <p:cNvGraphicFramePr>
            <a:graphicFrameLocks noChangeAspect="1"/>
          </p:cNvGraphicFramePr>
          <p:nvPr/>
        </p:nvGraphicFramePr>
        <p:xfrm>
          <a:off x="1763713" y="787400"/>
          <a:ext cx="4392612" cy="4297363"/>
        </p:xfrm>
        <a:graphic>
          <a:graphicData uri="http://schemas.openxmlformats.org/presentationml/2006/ole">
            <p:oleObj spid="_x0000_s14346" name="Plot" r:id="rId3" imgW="4677120" imgH="4574880" progId="Grapher.Document">
              <p:embed/>
            </p:oleObj>
          </a:graphicData>
        </a:graphic>
      </p:graphicFrame>
      <p:sp useBgFill="1">
        <p:nvSpPr>
          <p:cNvPr id="14347" name="Rectangle 11"/>
          <p:cNvSpPr>
            <a:spLocks noChangeArrowheads="1"/>
          </p:cNvSpPr>
          <p:nvPr/>
        </p:nvSpPr>
        <p:spPr bwMode="auto">
          <a:xfrm>
            <a:off x="2700338" y="981075"/>
            <a:ext cx="287337" cy="360363"/>
          </a:xfrm>
          <a:prstGeom prst="rect">
            <a:avLst/>
          </a:prstGeom>
          <a:ln w="9525">
            <a:noFill/>
            <a:miter lim="800000"/>
            <a:headEnd/>
            <a:tailEnd/>
          </a:ln>
          <a:effectLst/>
        </p:spPr>
        <p:txBody>
          <a:bodyPr wrap="none" anchor="ctr"/>
          <a:lstStyle/>
          <a:p>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0" name="Rectangle 12"/>
          <p:cNvSpPr>
            <a:spLocks noChangeArrowheads="1"/>
          </p:cNvSpPr>
          <p:nvPr/>
        </p:nvSpPr>
        <p:spPr bwMode="auto">
          <a:xfrm>
            <a:off x="152400" y="152400"/>
            <a:ext cx="8883650" cy="6445250"/>
          </a:xfrm>
          <a:prstGeom prst="rect">
            <a:avLst/>
          </a:prstGeom>
          <a:noFill/>
          <a:ln w="57150" cmpd="thinThick">
            <a:solidFill>
              <a:srgbClr val="FF0000"/>
            </a:solidFill>
            <a:miter lim="800000"/>
            <a:headEnd/>
            <a:tailEnd/>
          </a:ln>
          <a:effectLst/>
        </p:spPr>
        <p:txBody>
          <a:bodyPr wrap="none" anchor="ctr"/>
          <a:lstStyle/>
          <a:p>
            <a:endParaRPr lang="ru-RU"/>
          </a:p>
        </p:txBody>
      </p:sp>
      <p:sp>
        <p:nvSpPr>
          <p:cNvPr id="22541" name="Text Box 13"/>
          <p:cNvSpPr txBox="1">
            <a:spLocks noChangeArrowheads="1"/>
          </p:cNvSpPr>
          <p:nvPr/>
        </p:nvSpPr>
        <p:spPr bwMode="auto">
          <a:xfrm>
            <a:off x="1908175" y="307975"/>
            <a:ext cx="6048375" cy="457200"/>
          </a:xfrm>
          <a:prstGeom prst="rect">
            <a:avLst/>
          </a:prstGeom>
          <a:noFill/>
          <a:ln w="9525">
            <a:noFill/>
            <a:miter lim="800000"/>
            <a:headEnd/>
            <a:tailEnd/>
          </a:ln>
          <a:effectLst/>
        </p:spPr>
        <p:txBody>
          <a:bodyPr>
            <a:spAutoFit/>
          </a:bodyPr>
          <a:lstStyle/>
          <a:p>
            <a:pPr algn="ctr"/>
            <a:r>
              <a:rPr lang="ru-RU" b="1" u="sng">
                <a:solidFill>
                  <a:schemeClr val="accent2"/>
                </a:solidFill>
                <a:effectLst>
                  <a:outerShdw blurRad="38100" dist="38100" dir="2700000" algn="tl">
                    <a:srgbClr val="000000"/>
                  </a:outerShdw>
                </a:effectLst>
              </a:rPr>
              <a:t>The internal structure of Titan and Callisto.</a:t>
            </a:r>
            <a:endParaRPr lang="ru-RU"/>
          </a:p>
        </p:txBody>
      </p:sp>
      <p:graphicFrame>
        <p:nvGraphicFramePr>
          <p:cNvPr id="22546" name="Object 18"/>
          <p:cNvGraphicFramePr>
            <a:graphicFrameLocks noChangeAspect="1"/>
          </p:cNvGraphicFramePr>
          <p:nvPr>
            <p:ph/>
          </p:nvPr>
        </p:nvGraphicFramePr>
        <p:xfrm>
          <a:off x="685800" y="908050"/>
          <a:ext cx="7772400" cy="4456113"/>
        </p:xfrm>
        <a:graphic>
          <a:graphicData uri="http://schemas.openxmlformats.org/presentationml/2006/ole">
            <p:oleObj spid="_x0000_s22546" name="Plot" r:id="rId3" imgW="7354440" imgH="4217040" progId="Grapher.Document">
              <p:embed/>
            </p:oleObj>
          </a:graphicData>
        </a:graphic>
      </p:graphicFrame>
      <p:sp>
        <p:nvSpPr>
          <p:cNvPr id="22547" name="Text Box 19"/>
          <p:cNvSpPr txBox="1">
            <a:spLocks noChangeArrowheads="1"/>
          </p:cNvSpPr>
          <p:nvPr/>
        </p:nvSpPr>
        <p:spPr bwMode="auto">
          <a:xfrm>
            <a:off x="250825" y="5300663"/>
            <a:ext cx="8516938" cy="1300162"/>
          </a:xfrm>
          <a:prstGeom prst="rect">
            <a:avLst/>
          </a:prstGeom>
          <a:noFill/>
          <a:ln w="9525">
            <a:noFill/>
            <a:miter lim="800000"/>
            <a:headEnd/>
            <a:tailEnd/>
          </a:ln>
          <a:effectLst/>
        </p:spPr>
        <p:txBody>
          <a:bodyPr>
            <a:spAutoFit/>
          </a:bodyPr>
          <a:lstStyle/>
          <a:p>
            <a:pPr algn="ctr">
              <a:spcAft>
                <a:spcPct val="30000"/>
              </a:spcAft>
            </a:pPr>
            <a:r>
              <a:rPr lang="ru-RU" sz="1600" b="1">
                <a:solidFill>
                  <a:schemeClr val="accent2"/>
                </a:solidFill>
              </a:rPr>
              <a:t>“Is Titan just Callisto with weather?”(c) J. Moore</a:t>
            </a:r>
            <a:r>
              <a:rPr lang="ru-RU"/>
              <a:t> </a:t>
            </a:r>
            <a:r>
              <a:rPr lang="ru-RU" b="1"/>
              <a:t> </a:t>
            </a:r>
          </a:p>
          <a:p>
            <a:r>
              <a:rPr lang="en-US" sz="1600" b="1">
                <a:solidFill>
                  <a:schemeClr val="accent2"/>
                </a:solidFill>
              </a:rPr>
              <a:t>Callisto and Titan located in different planetary systems have similar physical characteristics and the same internal structure.</a:t>
            </a:r>
            <a:r>
              <a:rPr lang="ru-RU" sz="1600">
                <a:solidFill>
                  <a:schemeClr val="accent2"/>
                </a:solidFill>
              </a:rPr>
              <a:t> </a:t>
            </a:r>
            <a:endParaRPr lang="en-US" sz="1600">
              <a:solidFill>
                <a:schemeClr val="accent2"/>
              </a:solidFill>
            </a:endParaRPr>
          </a:p>
          <a:p>
            <a:pPr algn="ctr"/>
            <a:r>
              <a:rPr lang="ru-RU" sz="1600" b="1">
                <a:solidFill>
                  <a:schemeClr val="accent2"/>
                </a:solidFill>
              </a:rPr>
              <a:t>Thus, they can be considered as space satellites-twins.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9" name="Text Box 5"/>
          <p:cNvSpPr txBox="1">
            <a:spLocks noChangeArrowheads="1"/>
          </p:cNvSpPr>
          <p:nvPr/>
        </p:nvSpPr>
        <p:spPr bwMode="auto">
          <a:xfrm>
            <a:off x="3492500" y="333375"/>
            <a:ext cx="1717675" cy="457200"/>
          </a:xfrm>
          <a:prstGeom prst="rect">
            <a:avLst/>
          </a:prstGeom>
          <a:noFill/>
          <a:ln w="9525">
            <a:noFill/>
            <a:miter lim="800000"/>
            <a:headEnd/>
            <a:tailEnd/>
          </a:ln>
          <a:effectLst/>
        </p:spPr>
        <p:txBody>
          <a:bodyPr wrap="none">
            <a:spAutoFit/>
          </a:bodyPr>
          <a:lstStyle/>
          <a:p>
            <a:r>
              <a:rPr lang="ru-RU" b="1" u="sng">
                <a:solidFill>
                  <a:schemeClr val="accent2"/>
                </a:solidFill>
                <a:effectLst>
                  <a:outerShdw blurRad="38100" dist="38100" dir="2700000" algn="tl">
                    <a:srgbClr val="000000"/>
                  </a:outerShdw>
                </a:effectLst>
              </a:rPr>
              <a:t>Conclusion.</a:t>
            </a:r>
          </a:p>
        </p:txBody>
      </p:sp>
      <p:sp>
        <p:nvSpPr>
          <p:cNvPr id="67590" name="Rectangle 6"/>
          <p:cNvSpPr>
            <a:spLocks noChangeArrowheads="1"/>
          </p:cNvSpPr>
          <p:nvPr/>
        </p:nvSpPr>
        <p:spPr bwMode="auto">
          <a:xfrm>
            <a:off x="152400" y="152400"/>
            <a:ext cx="8883650" cy="6445250"/>
          </a:xfrm>
          <a:prstGeom prst="rect">
            <a:avLst/>
          </a:prstGeom>
          <a:noFill/>
          <a:ln w="57150" cmpd="thinThick">
            <a:solidFill>
              <a:srgbClr val="FF0000"/>
            </a:solidFill>
            <a:miter lim="800000"/>
            <a:headEnd/>
            <a:tailEnd/>
          </a:ln>
          <a:effectLst/>
        </p:spPr>
        <p:txBody>
          <a:bodyPr wrap="none" anchor="ctr"/>
          <a:lstStyle/>
          <a:p>
            <a:endParaRPr lang="ru-RU"/>
          </a:p>
        </p:txBody>
      </p:sp>
      <p:sp>
        <p:nvSpPr>
          <p:cNvPr id="67591" name="Text Box 7"/>
          <p:cNvSpPr txBox="1">
            <a:spLocks noChangeArrowheads="1"/>
          </p:cNvSpPr>
          <p:nvPr/>
        </p:nvSpPr>
        <p:spPr bwMode="auto">
          <a:xfrm>
            <a:off x="393700" y="1076325"/>
            <a:ext cx="8281988" cy="4117975"/>
          </a:xfrm>
          <a:prstGeom prst="rect">
            <a:avLst/>
          </a:prstGeom>
          <a:noFill/>
          <a:ln w="9525">
            <a:noFill/>
            <a:miter lim="800000"/>
            <a:headEnd/>
            <a:tailEnd/>
          </a:ln>
          <a:effectLst/>
        </p:spPr>
        <p:txBody>
          <a:bodyPr>
            <a:spAutoFit/>
          </a:bodyPr>
          <a:lstStyle/>
          <a:p>
            <a:pPr>
              <a:spcAft>
                <a:spcPct val="70000"/>
              </a:spcAft>
              <a:buClr>
                <a:srgbClr val="FF0000"/>
              </a:buClr>
              <a:buFont typeface="Wingdings" pitchFamily="2" charset="2"/>
              <a:buChar char="§"/>
            </a:pPr>
            <a:r>
              <a:rPr lang="en-US" sz="1800" b="1">
                <a:solidFill>
                  <a:schemeClr val="accent2"/>
                </a:solidFill>
              </a:rPr>
              <a:t>Titan and Callisto are partially differentiated satellites, consisting, in general, of an outer ice shell, rock-ice mantle and rock-iron core.</a:t>
            </a:r>
          </a:p>
          <a:p>
            <a:pPr>
              <a:spcAft>
                <a:spcPct val="70000"/>
              </a:spcAft>
              <a:buClr>
                <a:srgbClr val="FF0000"/>
              </a:buClr>
              <a:buFont typeface="Wingdings" pitchFamily="2" charset="2"/>
              <a:buChar char="§"/>
            </a:pPr>
            <a:r>
              <a:rPr lang="en-US" sz="1800" b="1">
                <a:solidFill>
                  <a:schemeClr val="accent2"/>
                </a:solidFill>
              </a:rPr>
              <a:t>The satellites do not differ in terms of bulk water content which in average is about 50 wt.%.</a:t>
            </a:r>
          </a:p>
          <a:p>
            <a:pPr>
              <a:spcAft>
                <a:spcPct val="70000"/>
              </a:spcAft>
              <a:buClr>
                <a:srgbClr val="FF0000"/>
              </a:buClr>
              <a:buFont typeface="Wingdings" pitchFamily="2" charset="2"/>
              <a:buChar char="§"/>
            </a:pPr>
            <a:r>
              <a:rPr lang="en-US" sz="1800" b="1">
                <a:solidFill>
                  <a:schemeClr val="accent2"/>
                </a:solidFill>
              </a:rPr>
              <a:t>The satellites differ just a little from each other in density of rock-iron component composing of their inner regions. The density of the satellites’ rock material is in the range of 3.15 - 3.36 g/cm</a:t>
            </a:r>
            <a:r>
              <a:rPr lang="en-US" sz="1800" b="1" baseline="30000">
                <a:solidFill>
                  <a:schemeClr val="accent2"/>
                </a:solidFill>
              </a:rPr>
              <a:t>3</a:t>
            </a:r>
            <a:r>
              <a:rPr lang="en-US" sz="1800" b="1">
                <a:solidFill>
                  <a:schemeClr val="accent2"/>
                </a:solidFill>
              </a:rPr>
              <a:t>, which is typical</a:t>
            </a:r>
            <a:r>
              <a:rPr lang="ru-RU" sz="1800" b="1">
                <a:solidFill>
                  <a:schemeClr val="accent2"/>
                </a:solidFill>
              </a:rPr>
              <a:t> </a:t>
            </a:r>
            <a:r>
              <a:rPr lang="en-US" sz="1800" b="1">
                <a:solidFill>
                  <a:schemeClr val="accent2"/>
                </a:solidFill>
              </a:rPr>
              <a:t>for</a:t>
            </a:r>
            <a:r>
              <a:rPr lang="ru-RU"/>
              <a:t> </a:t>
            </a:r>
            <a:r>
              <a:rPr lang="en-US" sz="1800" b="1">
                <a:solidFill>
                  <a:schemeClr val="accent2"/>
                </a:solidFill>
              </a:rPr>
              <a:t>the hydrated L/LL chondrites.</a:t>
            </a:r>
          </a:p>
          <a:p>
            <a:pPr>
              <a:spcAft>
                <a:spcPct val="70000"/>
              </a:spcAft>
              <a:buClr>
                <a:srgbClr val="FF0000"/>
              </a:buClr>
              <a:buFont typeface="Wingdings" pitchFamily="2" charset="2"/>
              <a:buChar char="§"/>
            </a:pPr>
            <a:r>
              <a:rPr lang="en-US" sz="1800" b="1">
                <a:solidFill>
                  <a:schemeClr val="accent2"/>
                </a:solidFill>
              </a:rPr>
              <a:t>The equal content of bulk H</a:t>
            </a:r>
            <a:r>
              <a:rPr lang="en-US" sz="1800" b="1" baseline="-25000">
                <a:solidFill>
                  <a:schemeClr val="accent2"/>
                </a:solidFill>
              </a:rPr>
              <a:t>2</a:t>
            </a:r>
            <a:r>
              <a:rPr lang="en-US" sz="1800" b="1">
                <a:solidFill>
                  <a:schemeClr val="accent2"/>
                </a:solidFill>
              </a:rPr>
              <a:t>O and the same density of the satellites’ rock material allow to have assumption that ice and rock-icy planetesimals, with the similar ice and rock composition, were captured into accretion disks of Jupiter and Saturn, and from this material the satellites of outer planet zone Titan and Callisto were formed.</a:t>
            </a:r>
            <a:endParaRPr lang="ru-RU" sz="1800" b="1">
              <a:solidFill>
                <a:schemeClr val="accent2"/>
              </a:solidFill>
            </a:endParaRPr>
          </a:p>
        </p:txBody>
      </p:sp>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6480</TotalTime>
  <Words>689</Words>
  <Application>Microsoft Office PowerPoint</Application>
  <PresentationFormat>Экран (4:3)</PresentationFormat>
  <Paragraphs>107</Paragraphs>
  <Slides>9</Slides>
  <Notes>0</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2</vt:i4>
      </vt:variant>
      <vt:variant>
        <vt:lpstr>Заголовки слайдов</vt:lpstr>
      </vt:variant>
      <vt:variant>
        <vt:i4>9</vt:i4>
      </vt:variant>
    </vt:vector>
  </HeadingPairs>
  <TitlesOfParts>
    <vt:vector size="16" baseType="lpstr">
      <vt:lpstr>Times New Roman</vt:lpstr>
      <vt:lpstr>Wingdings</vt:lpstr>
      <vt:lpstr>Arial</vt:lpstr>
      <vt:lpstr>SimSun</vt:lpstr>
      <vt:lpstr>Оформление по умолчанию</vt:lpstr>
      <vt:lpstr>Microsoft Equation 3.0</vt:lpstr>
      <vt:lpstr>Grapher Plot Document</vt:lpstr>
      <vt:lpstr>Слайд 1</vt:lpstr>
      <vt:lpstr>Слайд 2</vt:lpstr>
      <vt:lpstr>Слайд 3</vt:lpstr>
      <vt:lpstr>Слайд 4</vt:lpstr>
      <vt:lpstr>Слайд 5</vt:lpstr>
      <vt:lpstr>Слайд 6</vt:lpstr>
      <vt:lpstr>Слайд 7</vt:lpstr>
      <vt:lpstr>Слайд 8</vt:lpstr>
      <vt:lpstr>Слайд 9</vt:lpstr>
    </vt:vector>
  </TitlesOfParts>
  <Company>IGEM RAS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ANNA</dc:creator>
  <cp:lastModifiedBy>Оксана</cp:lastModifiedBy>
  <cp:revision>236</cp:revision>
  <dcterms:created xsi:type="dcterms:W3CDTF">2007-06-30T09:22:02Z</dcterms:created>
  <dcterms:modified xsi:type="dcterms:W3CDTF">2012-10-26T09:14:58Z</dcterms:modified>
</cp:coreProperties>
</file>